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8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7E20F-C816-4CF0-87E5-F23178C7E4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828C9F-DE92-49C9-A44D-37DA38A8B8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67C404-CDCD-440C-BA0E-C3B150DA26FD}"/>
              </a:ext>
            </a:extLst>
          </p:cNvPr>
          <p:cNvSpPr>
            <a:spLocks noGrp="1"/>
          </p:cNvSpPr>
          <p:nvPr>
            <p:ph type="dt" sz="half" idx="10"/>
          </p:nvPr>
        </p:nvSpPr>
        <p:spPr/>
        <p:txBody>
          <a:bodyPr/>
          <a:lstStyle/>
          <a:p>
            <a:fld id="{7C2A0FD9-B959-4835-90A6-6285DA4AFC5D}" type="datetimeFigureOut">
              <a:rPr lang="en-US" smtClean="0"/>
              <a:t>2/26/2022</a:t>
            </a:fld>
            <a:endParaRPr lang="en-US"/>
          </a:p>
        </p:txBody>
      </p:sp>
      <p:sp>
        <p:nvSpPr>
          <p:cNvPr id="5" name="Footer Placeholder 4">
            <a:extLst>
              <a:ext uri="{FF2B5EF4-FFF2-40B4-BE49-F238E27FC236}">
                <a16:creationId xmlns:a16="http://schemas.microsoft.com/office/drawing/2014/main" id="{0D6DBF6F-3D28-4F3E-9361-5F949F83E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98BE1-B103-4CE3-B7A3-AB17CD216E20}"/>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2955743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04B8-ACFE-4152-A0EB-0A12D3BF65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4108EA-F2E6-4B50-AD1C-7C8E8EFA07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BA26D-CC15-4995-AF12-473E2D88DCDE}"/>
              </a:ext>
            </a:extLst>
          </p:cNvPr>
          <p:cNvSpPr>
            <a:spLocks noGrp="1"/>
          </p:cNvSpPr>
          <p:nvPr>
            <p:ph type="dt" sz="half" idx="10"/>
          </p:nvPr>
        </p:nvSpPr>
        <p:spPr/>
        <p:txBody>
          <a:bodyPr/>
          <a:lstStyle/>
          <a:p>
            <a:fld id="{7C2A0FD9-B959-4835-90A6-6285DA4AFC5D}" type="datetimeFigureOut">
              <a:rPr lang="en-US" smtClean="0"/>
              <a:t>2/26/2022</a:t>
            </a:fld>
            <a:endParaRPr lang="en-US"/>
          </a:p>
        </p:txBody>
      </p:sp>
      <p:sp>
        <p:nvSpPr>
          <p:cNvPr id="5" name="Footer Placeholder 4">
            <a:extLst>
              <a:ext uri="{FF2B5EF4-FFF2-40B4-BE49-F238E27FC236}">
                <a16:creationId xmlns:a16="http://schemas.microsoft.com/office/drawing/2014/main" id="{96B0FC77-B781-4398-B665-BD9BDD7FD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1AEB5-1CC0-40F0-AB2B-6670C6AE8A2B}"/>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82217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F08E5E-076D-49BB-828A-55E2152BB1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7F974D-A995-4CAA-B9F4-55E46070BD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B7DBD-4A39-4924-8ED3-4FE9C9D44A16}"/>
              </a:ext>
            </a:extLst>
          </p:cNvPr>
          <p:cNvSpPr>
            <a:spLocks noGrp="1"/>
          </p:cNvSpPr>
          <p:nvPr>
            <p:ph type="dt" sz="half" idx="10"/>
          </p:nvPr>
        </p:nvSpPr>
        <p:spPr/>
        <p:txBody>
          <a:bodyPr/>
          <a:lstStyle/>
          <a:p>
            <a:fld id="{7C2A0FD9-B959-4835-90A6-6285DA4AFC5D}" type="datetimeFigureOut">
              <a:rPr lang="en-US" smtClean="0"/>
              <a:t>2/26/2022</a:t>
            </a:fld>
            <a:endParaRPr lang="en-US"/>
          </a:p>
        </p:txBody>
      </p:sp>
      <p:sp>
        <p:nvSpPr>
          <p:cNvPr id="5" name="Footer Placeholder 4">
            <a:extLst>
              <a:ext uri="{FF2B5EF4-FFF2-40B4-BE49-F238E27FC236}">
                <a16:creationId xmlns:a16="http://schemas.microsoft.com/office/drawing/2014/main" id="{26B79E55-18F4-49B2-BA06-E349FB2C8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1F045-8FA2-4BB4-977C-6EB705DC6B76}"/>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3927329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D8BE-3E2F-4360-BC9A-E4FBCCE801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D2B6B-EAA4-4A39-96BB-179727E606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EF0F07-7239-4B2B-86BF-347B27FA06D6}"/>
              </a:ext>
            </a:extLst>
          </p:cNvPr>
          <p:cNvSpPr>
            <a:spLocks noGrp="1"/>
          </p:cNvSpPr>
          <p:nvPr>
            <p:ph type="dt" sz="half" idx="10"/>
          </p:nvPr>
        </p:nvSpPr>
        <p:spPr/>
        <p:txBody>
          <a:bodyPr/>
          <a:lstStyle/>
          <a:p>
            <a:fld id="{7C2A0FD9-B959-4835-90A6-6285DA4AFC5D}" type="datetimeFigureOut">
              <a:rPr lang="en-US" smtClean="0"/>
              <a:t>2/26/2022</a:t>
            </a:fld>
            <a:endParaRPr lang="en-US"/>
          </a:p>
        </p:txBody>
      </p:sp>
      <p:sp>
        <p:nvSpPr>
          <p:cNvPr id="5" name="Footer Placeholder 4">
            <a:extLst>
              <a:ext uri="{FF2B5EF4-FFF2-40B4-BE49-F238E27FC236}">
                <a16:creationId xmlns:a16="http://schemas.microsoft.com/office/drawing/2014/main" id="{FB9416B7-45EF-478B-8DEE-0CEA92C4F6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AC0D8D-92C8-4DFE-BF49-F7A82CFCD24C}"/>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258718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D0B7-5898-4C35-A981-4666FCEFB2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FEA0B9-8ADB-4594-8DFF-DE13C2051D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D01E32-C940-49A2-90B5-F69B8DFF136C}"/>
              </a:ext>
            </a:extLst>
          </p:cNvPr>
          <p:cNvSpPr>
            <a:spLocks noGrp="1"/>
          </p:cNvSpPr>
          <p:nvPr>
            <p:ph type="dt" sz="half" idx="10"/>
          </p:nvPr>
        </p:nvSpPr>
        <p:spPr/>
        <p:txBody>
          <a:bodyPr/>
          <a:lstStyle/>
          <a:p>
            <a:fld id="{7C2A0FD9-B959-4835-90A6-6285DA4AFC5D}" type="datetimeFigureOut">
              <a:rPr lang="en-US" smtClean="0"/>
              <a:t>2/26/2022</a:t>
            </a:fld>
            <a:endParaRPr lang="en-US"/>
          </a:p>
        </p:txBody>
      </p:sp>
      <p:sp>
        <p:nvSpPr>
          <p:cNvPr id="5" name="Footer Placeholder 4">
            <a:extLst>
              <a:ext uri="{FF2B5EF4-FFF2-40B4-BE49-F238E27FC236}">
                <a16:creationId xmlns:a16="http://schemas.microsoft.com/office/drawing/2014/main" id="{DCD2A4BE-1922-44CC-BA0B-93FBD2166B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CBBBE-47F0-457C-BFAF-69289C181B84}"/>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1951050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2CD6-8433-4348-9DCB-C159B34A17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CD74F7-DFCE-4632-BB58-29388C9577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788FCB-C57E-461A-A5D1-44DBABC0A2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133EF8-47F5-446C-9580-9F29EF47952E}"/>
              </a:ext>
            </a:extLst>
          </p:cNvPr>
          <p:cNvSpPr>
            <a:spLocks noGrp="1"/>
          </p:cNvSpPr>
          <p:nvPr>
            <p:ph type="dt" sz="half" idx="10"/>
          </p:nvPr>
        </p:nvSpPr>
        <p:spPr/>
        <p:txBody>
          <a:bodyPr/>
          <a:lstStyle/>
          <a:p>
            <a:fld id="{7C2A0FD9-B959-4835-90A6-6285DA4AFC5D}" type="datetimeFigureOut">
              <a:rPr lang="en-US" smtClean="0"/>
              <a:t>2/26/2022</a:t>
            </a:fld>
            <a:endParaRPr lang="en-US"/>
          </a:p>
        </p:txBody>
      </p:sp>
      <p:sp>
        <p:nvSpPr>
          <p:cNvPr id="6" name="Footer Placeholder 5">
            <a:extLst>
              <a:ext uri="{FF2B5EF4-FFF2-40B4-BE49-F238E27FC236}">
                <a16:creationId xmlns:a16="http://schemas.microsoft.com/office/drawing/2014/main" id="{7BEE46CD-CCF2-4142-8B6F-B9D308F52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8925D9-B0CA-4612-867E-8D2CFACD8302}"/>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254720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F49A-54D9-4A51-B4F4-54BFF5E653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F4D1D-073D-4815-BB4C-85E7F201DA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87105E-95A0-4C47-9CE3-0EE700083D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CA5EAF-B191-4510-9F61-75D95B2F99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26E37A-BAC0-4210-9A62-73B2414E1B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55A9D3-90D2-4D8D-AF7A-2E80E011761B}"/>
              </a:ext>
            </a:extLst>
          </p:cNvPr>
          <p:cNvSpPr>
            <a:spLocks noGrp="1"/>
          </p:cNvSpPr>
          <p:nvPr>
            <p:ph type="dt" sz="half" idx="10"/>
          </p:nvPr>
        </p:nvSpPr>
        <p:spPr/>
        <p:txBody>
          <a:bodyPr/>
          <a:lstStyle/>
          <a:p>
            <a:fld id="{7C2A0FD9-B959-4835-90A6-6285DA4AFC5D}" type="datetimeFigureOut">
              <a:rPr lang="en-US" smtClean="0"/>
              <a:t>2/26/2022</a:t>
            </a:fld>
            <a:endParaRPr lang="en-US"/>
          </a:p>
        </p:txBody>
      </p:sp>
      <p:sp>
        <p:nvSpPr>
          <p:cNvPr id="8" name="Footer Placeholder 7">
            <a:extLst>
              <a:ext uri="{FF2B5EF4-FFF2-40B4-BE49-F238E27FC236}">
                <a16:creationId xmlns:a16="http://schemas.microsoft.com/office/drawing/2014/main" id="{D4CF2E42-E1BB-4502-9F81-CBA442D671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032C28-88BE-4DEC-956B-4D0DD42A7EC8}"/>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1255682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AB92F-6E7D-43E1-9B70-0387D87005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B69121-B0A7-48A0-AF61-248760461E15}"/>
              </a:ext>
            </a:extLst>
          </p:cNvPr>
          <p:cNvSpPr>
            <a:spLocks noGrp="1"/>
          </p:cNvSpPr>
          <p:nvPr>
            <p:ph type="dt" sz="half" idx="10"/>
          </p:nvPr>
        </p:nvSpPr>
        <p:spPr/>
        <p:txBody>
          <a:bodyPr/>
          <a:lstStyle/>
          <a:p>
            <a:fld id="{7C2A0FD9-B959-4835-90A6-6285DA4AFC5D}" type="datetimeFigureOut">
              <a:rPr lang="en-US" smtClean="0"/>
              <a:t>2/26/2022</a:t>
            </a:fld>
            <a:endParaRPr lang="en-US"/>
          </a:p>
        </p:txBody>
      </p:sp>
      <p:sp>
        <p:nvSpPr>
          <p:cNvPr id="4" name="Footer Placeholder 3">
            <a:extLst>
              <a:ext uri="{FF2B5EF4-FFF2-40B4-BE49-F238E27FC236}">
                <a16:creationId xmlns:a16="http://schemas.microsoft.com/office/drawing/2014/main" id="{D866DFB3-C6B0-4AD3-A05E-962C0C0225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9C9E6-B3D7-415F-8D92-570FC30162D1}"/>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9289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3BC805-9919-4670-B9B6-5C2628FE9603}"/>
              </a:ext>
            </a:extLst>
          </p:cNvPr>
          <p:cNvSpPr>
            <a:spLocks noGrp="1"/>
          </p:cNvSpPr>
          <p:nvPr>
            <p:ph type="dt" sz="half" idx="10"/>
          </p:nvPr>
        </p:nvSpPr>
        <p:spPr/>
        <p:txBody>
          <a:bodyPr/>
          <a:lstStyle/>
          <a:p>
            <a:fld id="{7C2A0FD9-B959-4835-90A6-6285DA4AFC5D}" type="datetimeFigureOut">
              <a:rPr lang="en-US" smtClean="0"/>
              <a:t>2/26/2022</a:t>
            </a:fld>
            <a:endParaRPr lang="en-US"/>
          </a:p>
        </p:txBody>
      </p:sp>
      <p:sp>
        <p:nvSpPr>
          <p:cNvPr id="3" name="Footer Placeholder 2">
            <a:extLst>
              <a:ext uri="{FF2B5EF4-FFF2-40B4-BE49-F238E27FC236}">
                <a16:creationId xmlns:a16="http://schemas.microsoft.com/office/drawing/2014/main" id="{58469AEB-FDEF-4846-BA4C-62884FA04B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1AC7A7-4043-42CE-B76C-A8E23BA761A7}"/>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70843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F6EB-03FA-4633-8AF9-F26A7F7AA5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4471F3-EE26-48E0-965A-400BCE0711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9D29A8-D7D3-41CA-88C4-5D162F494F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0525B1-3978-442F-A2B2-207615B85AAA}"/>
              </a:ext>
            </a:extLst>
          </p:cNvPr>
          <p:cNvSpPr>
            <a:spLocks noGrp="1"/>
          </p:cNvSpPr>
          <p:nvPr>
            <p:ph type="dt" sz="half" idx="10"/>
          </p:nvPr>
        </p:nvSpPr>
        <p:spPr/>
        <p:txBody>
          <a:bodyPr/>
          <a:lstStyle/>
          <a:p>
            <a:fld id="{7C2A0FD9-B959-4835-90A6-6285DA4AFC5D}" type="datetimeFigureOut">
              <a:rPr lang="en-US" smtClean="0"/>
              <a:t>2/26/2022</a:t>
            </a:fld>
            <a:endParaRPr lang="en-US"/>
          </a:p>
        </p:txBody>
      </p:sp>
      <p:sp>
        <p:nvSpPr>
          <p:cNvPr id="6" name="Footer Placeholder 5">
            <a:extLst>
              <a:ext uri="{FF2B5EF4-FFF2-40B4-BE49-F238E27FC236}">
                <a16:creationId xmlns:a16="http://schemas.microsoft.com/office/drawing/2014/main" id="{65191402-DB13-4BB8-9023-C60F884B5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7233D-C946-4AB2-857D-5A50CC94D16B}"/>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368572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C5DB-7478-4EED-98FC-E37BC8E97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71E8F-BE53-4EDE-95B3-AADB345660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B7D498-F44B-4C3A-B4AE-509972C94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FB7050-CD3A-4CE0-90D9-5D7EC4E1CC19}"/>
              </a:ext>
            </a:extLst>
          </p:cNvPr>
          <p:cNvSpPr>
            <a:spLocks noGrp="1"/>
          </p:cNvSpPr>
          <p:nvPr>
            <p:ph type="dt" sz="half" idx="10"/>
          </p:nvPr>
        </p:nvSpPr>
        <p:spPr/>
        <p:txBody>
          <a:bodyPr/>
          <a:lstStyle/>
          <a:p>
            <a:fld id="{7C2A0FD9-B959-4835-90A6-6285DA4AFC5D}" type="datetimeFigureOut">
              <a:rPr lang="en-US" smtClean="0"/>
              <a:t>2/26/2022</a:t>
            </a:fld>
            <a:endParaRPr lang="en-US"/>
          </a:p>
        </p:txBody>
      </p:sp>
      <p:sp>
        <p:nvSpPr>
          <p:cNvPr id="6" name="Footer Placeholder 5">
            <a:extLst>
              <a:ext uri="{FF2B5EF4-FFF2-40B4-BE49-F238E27FC236}">
                <a16:creationId xmlns:a16="http://schemas.microsoft.com/office/drawing/2014/main" id="{B82F38D1-383A-4BED-90D5-8F8964389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23DB1-1C04-4FC1-9FF6-1E3382BDF7A5}"/>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3672970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04C77F-5C17-4E93-928B-E902BDCFF2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2A5E39-5915-41A7-9806-12D81665C3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BF5D4-B19C-4785-BEC1-728A7472B5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2A0FD9-B959-4835-90A6-6285DA4AFC5D}" type="datetimeFigureOut">
              <a:rPr lang="en-US" smtClean="0"/>
              <a:t>2/26/2022</a:t>
            </a:fld>
            <a:endParaRPr lang="en-US"/>
          </a:p>
        </p:txBody>
      </p:sp>
      <p:sp>
        <p:nvSpPr>
          <p:cNvPr id="5" name="Footer Placeholder 4">
            <a:extLst>
              <a:ext uri="{FF2B5EF4-FFF2-40B4-BE49-F238E27FC236}">
                <a16:creationId xmlns:a16="http://schemas.microsoft.com/office/drawing/2014/main" id="{BDDD09BF-2B27-419D-9496-E3D1E3CCD4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AEAF87-18AB-4287-9859-BB1824DCF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A85D75-30A2-487D-92F1-226C98099152}" type="slidenum">
              <a:rPr lang="en-US" smtClean="0"/>
              <a:t>‹#›</a:t>
            </a:fld>
            <a:endParaRPr lang="en-US"/>
          </a:p>
        </p:txBody>
      </p:sp>
    </p:spTree>
    <p:extLst>
      <p:ext uri="{BB962C8B-B14F-4D97-AF65-F5344CB8AC3E}">
        <p14:creationId xmlns:p14="http://schemas.microsoft.com/office/powerpoint/2010/main" val="759182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6x8CM-Double-Prototype-Perforated-Through/dp/B01LZA2UJZ" TargetMode="External"/><Relationship Id="rId2" Type="http://schemas.openxmlformats.org/officeDocument/2006/relationships/hyperlink" Target="https://www.digikey.com/en/products/detail/bud-industries/EXN-23402-PCB/5886452" TargetMode="External"/><Relationship Id="rId1" Type="http://schemas.openxmlformats.org/officeDocument/2006/relationships/slideLayout" Target="../slideLayouts/slideLayout1.xml"/><Relationship Id="rId5" Type="http://schemas.openxmlformats.org/officeDocument/2006/relationships/hyperlink" Target="https://www.goodfellow.com/us/en-us/displayitemdetails/p/si67-mt-000120/silicon-carbide-monofilament" TargetMode="External"/><Relationship Id="rId4" Type="http://schemas.openxmlformats.org/officeDocument/2006/relationships/hyperlink" Target="https://www.specmaterials.com/silicon-carbide-fiber-product-price-lis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44D8-0D3A-4570-A98A-60B319F6453B}"/>
              </a:ext>
            </a:extLst>
          </p:cNvPr>
          <p:cNvSpPr>
            <a:spLocks noGrp="1"/>
          </p:cNvSpPr>
          <p:nvPr>
            <p:ph type="ctrTitle"/>
          </p:nvPr>
        </p:nvSpPr>
        <p:spPr/>
        <p:txBody>
          <a:bodyPr/>
          <a:lstStyle/>
          <a:p>
            <a:r>
              <a:rPr lang="en-US" dirty="0">
                <a:solidFill>
                  <a:schemeClr val="bg1"/>
                </a:solidFill>
              </a:rPr>
              <a:t>Open Pyrojet – Graphical Assembly Manual</a:t>
            </a:r>
          </a:p>
        </p:txBody>
      </p:sp>
      <p:sp>
        <p:nvSpPr>
          <p:cNvPr id="3" name="Subtitle 2">
            <a:extLst>
              <a:ext uri="{FF2B5EF4-FFF2-40B4-BE49-F238E27FC236}">
                <a16:creationId xmlns:a16="http://schemas.microsoft.com/office/drawing/2014/main" id="{1B49899D-D549-493F-92F7-E4CC49E2F93C}"/>
              </a:ext>
            </a:extLst>
          </p:cNvPr>
          <p:cNvSpPr>
            <a:spLocks noGrp="1"/>
          </p:cNvSpPr>
          <p:nvPr>
            <p:ph type="subTitle" idx="1"/>
          </p:nvPr>
        </p:nvSpPr>
        <p:spPr/>
        <p:txBody>
          <a:bodyPr/>
          <a:lstStyle/>
          <a:p>
            <a:r>
              <a:rPr lang="en-US" dirty="0">
                <a:solidFill>
                  <a:schemeClr val="bg1"/>
                </a:solidFill>
              </a:rPr>
              <a:t>By Michael Thomas Lynn</a:t>
            </a:r>
          </a:p>
          <a:p>
            <a:r>
              <a:rPr lang="en-US" dirty="0">
                <a:solidFill>
                  <a:schemeClr val="bg1"/>
                </a:solidFill>
              </a:rPr>
              <a:t>maydraal@gmail.com</a:t>
            </a:r>
          </a:p>
        </p:txBody>
      </p:sp>
    </p:spTree>
    <p:extLst>
      <p:ext uri="{BB962C8B-B14F-4D97-AF65-F5344CB8AC3E}">
        <p14:creationId xmlns:p14="http://schemas.microsoft.com/office/powerpoint/2010/main" val="3726337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3108543"/>
          </a:xfrm>
          <a:prstGeom prst="rect">
            <a:avLst/>
          </a:prstGeom>
          <a:noFill/>
        </p:spPr>
        <p:txBody>
          <a:bodyPr wrap="square" rtlCol="0">
            <a:spAutoFit/>
          </a:bodyPr>
          <a:lstStyle/>
          <a:p>
            <a:r>
              <a:rPr lang="en-US" sz="2800" dirty="0">
                <a:solidFill>
                  <a:schemeClr val="bg1"/>
                </a:solidFill>
              </a:rPr>
              <a:t>5. Just above where you made your heater row mark, place a piece of Kapton tape, being careful not to cover the row of holes in the 1.27mm </a:t>
            </a:r>
            <a:r>
              <a:rPr lang="en-US" sz="2800" dirty="0" err="1">
                <a:solidFill>
                  <a:schemeClr val="bg1"/>
                </a:solidFill>
              </a:rPr>
              <a:t>perfboard</a:t>
            </a:r>
            <a:r>
              <a:rPr lang="en-US" sz="2800" dirty="0">
                <a:solidFill>
                  <a:schemeClr val="bg1"/>
                </a:solidFill>
              </a:rPr>
              <a:t> where your heater row goes. </a:t>
            </a:r>
          </a:p>
        </p:txBody>
      </p:sp>
      <p:grpSp>
        <p:nvGrpSpPr>
          <p:cNvPr id="19" name="Group 18">
            <a:extLst>
              <a:ext uri="{FF2B5EF4-FFF2-40B4-BE49-F238E27FC236}">
                <a16:creationId xmlns:a16="http://schemas.microsoft.com/office/drawing/2014/main" id="{C7F6F57E-8963-44D2-B4D3-FFE07F183AEE}"/>
              </a:ext>
            </a:extLst>
          </p:cNvPr>
          <p:cNvGrpSpPr/>
          <p:nvPr/>
        </p:nvGrpSpPr>
        <p:grpSpPr>
          <a:xfrm>
            <a:off x="4453279" y="0"/>
            <a:ext cx="7738721" cy="6858000"/>
            <a:chOff x="4453279" y="0"/>
            <a:chExt cx="7738721"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7876" r="4244"/>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320871" y="6057771"/>
                <a:ext cx="10142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83AD1A40-69BC-4C73-A610-7916638FD43F}"/>
                </a:ext>
              </a:extLst>
            </p:cNvPr>
            <p:cNvSpPr/>
            <p:nvPr/>
          </p:nvSpPr>
          <p:spPr>
            <a:xfrm>
              <a:off x="4453279" y="4248150"/>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Kapton Tape</a:t>
              </a:r>
            </a:p>
          </p:txBody>
        </p:sp>
        <p:cxnSp>
          <p:nvCxnSpPr>
            <p:cNvPr id="14" name="Straight Arrow Connector 13">
              <a:extLst>
                <a:ext uri="{FF2B5EF4-FFF2-40B4-BE49-F238E27FC236}">
                  <a16:creationId xmlns:a16="http://schemas.microsoft.com/office/drawing/2014/main" id="{A88FE43D-0FD9-491C-BD91-AA7EF9946927}"/>
                </a:ext>
              </a:extLst>
            </p:cNvPr>
            <p:cNvCxnSpPr>
              <a:cxnSpLocks/>
              <a:stCxn id="11" idx="3"/>
            </p:cNvCxnSpPr>
            <p:nvPr/>
          </p:nvCxnSpPr>
          <p:spPr>
            <a:xfrm>
              <a:off x="7418344" y="4567330"/>
              <a:ext cx="12684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2831803-22AD-43D0-A8BF-03C8B39CCB21}"/>
                </a:ext>
              </a:extLst>
            </p:cNvPr>
            <p:cNvSpPr/>
            <p:nvPr/>
          </p:nvSpPr>
          <p:spPr>
            <a:xfrm>
              <a:off x="4486277" y="2871361"/>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Heater Row</a:t>
              </a:r>
            </a:p>
          </p:txBody>
        </p:sp>
        <p:cxnSp>
          <p:nvCxnSpPr>
            <p:cNvPr id="18" name="Straight Arrow Connector 17">
              <a:extLst>
                <a:ext uri="{FF2B5EF4-FFF2-40B4-BE49-F238E27FC236}">
                  <a16:creationId xmlns:a16="http://schemas.microsoft.com/office/drawing/2014/main" id="{B6169AA7-85C0-4B9B-A7E0-C768515568AF}"/>
                </a:ext>
              </a:extLst>
            </p:cNvPr>
            <p:cNvCxnSpPr>
              <a:cxnSpLocks/>
              <a:stCxn id="17" idx="3"/>
            </p:cNvCxnSpPr>
            <p:nvPr/>
          </p:nvCxnSpPr>
          <p:spPr>
            <a:xfrm>
              <a:off x="7451342" y="3190541"/>
              <a:ext cx="17117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20F775-1344-4451-BC33-9F43FD6DFC7C}"/>
                </a:ext>
              </a:extLst>
            </p:cNvPr>
            <p:cNvCxnSpPr>
              <a:cxnSpLocks/>
            </p:cNvCxnSpPr>
            <p:nvPr/>
          </p:nvCxnSpPr>
          <p:spPr>
            <a:xfrm>
              <a:off x="8390480" y="2057400"/>
              <a:ext cx="1576910" cy="21907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622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4832092"/>
          </a:xfrm>
          <a:prstGeom prst="rect">
            <a:avLst/>
          </a:prstGeom>
          <a:noFill/>
        </p:spPr>
        <p:txBody>
          <a:bodyPr wrap="square" rtlCol="0">
            <a:spAutoFit/>
          </a:bodyPr>
          <a:lstStyle/>
          <a:p>
            <a:r>
              <a:rPr lang="en-US" sz="2800" dirty="0">
                <a:solidFill>
                  <a:schemeClr val="bg1"/>
                </a:solidFill>
              </a:rPr>
              <a:t>6. Place another piece of Kapton along the bottom edge of the 1.27mm </a:t>
            </a:r>
            <a:r>
              <a:rPr lang="en-US" sz="2800" dirty="0" err="1">
                <a:solidFill>
                  <a:schemeClr val="bg1"/>
                </a:solidFill>
              </a:rPr>
              <a:t>perfboard</a:t>
            </a:r>
            <a:r>
              <a:rPr lang="en-US" sz="2800" dirty="0">
                <a:solidFill>
                  <a:schemeClr val="bg1"/>
                </a:solidFill>
              </a:rPr>
              <a:t>, just below your heater row mark as shown, to secure the nozzle plate to your work surface and provide alignment of the filament as well as preload between the nozzle plate and the backplane.</a:t>
            </a:r>
          </a:p>
        </p:txBody>
      </p:sp>
      <p:grpSp>
        <p:nvGrpSpPr>
          <p:cNvPr id="19" name="Group 18">
            <a:extLst>
              <a:ext uri="{FF2B5EF4-FFF2-40B4-BE49-F238E27FC236}">
                <a16:creationId xmlns:a16="http://schemas.microsoft.com/office/drawing/2014/main" id="{C7F6F57E-8963-44D2-B4D3-FFE07F183AEE}"/>
              </a:ext>
            </a:extLst>
          </p:cNvPr>
          <p:cNvGrpSpPr/>
          <p:nvPr/>
        </p:nvGrpSpPr>
        <p:grpSpPr>
          <a:xfrm>
            <a:off x="4453279" y="0"/>
            <a:ext cx="7738721" cy="6858000"/>
            <a:chOff x="4453279" y="0"/>
            <a:chExt cx="7738721"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9861" t="-3815" r="-145" b="3815"/>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320871" y="6057771"/>
                <a:ext cx="10142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83AD1A40-69BC-4C73-A610-7916638FD43F}"/>
                </a:ext>
              </a:extLst>
            </p:cNvPr>
            <p:cNvSpPr/>
            <p:nvPr/>
          </p:nvSpPr>
          <p:spPr>
            <a:xfrm>
              <a:off x="4453279" y="4248150"/>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Kapton Tape</a:t>
              </a:r>
            </a:p>
          </p:txBody>
        </p:sp>
        <p:cxnSp>
          <p:nvCxnSpPr>
            <p:cNvPr id="14" name="Straight Arrow Connector 13">
              <a:extLst>
                <a:ext uri="{FF2B5EF4-FFF2-40B4-BE49-F238E27FC236}">
                  <a16:creationId xmlns:a16="http://schemas.microsoft.com/office/drawing/2014/main" id="{A88FE43D-0FD9-491C-BD91-AA7EF9946927}"/>
                </a:ext>
              </a:extLst>
            </p:cNvPr>
            <p:cNvCxnSpPr>
              <a:cxnSpLocks/>
              <a:stCxn id="11" idx="3"/>
            </p:cNvCxnSpPr>
            <p:nvPr/>
          </p:nvCxnSpPr>
          <p:spPr>
            <a:xfrm>
              <a:off x="7418344" y="4567330"/>
              <a:ext cx="3436469" cy="833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2831803-22AD-43D0-A8BF-03C8B39CCB21}"/>
                </a:ext>
              </a:extLst>
            </p:cNvPr>
            <p:cNvSpPr/>
            <p:nvPr/>
          </p:nvSpPr>
          <p:spPr>
            <a:xfrm>
              <a:off x="4453279" y="3501075"/>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Heater Row</a:t>
              </a:r>
            </a:p>
          </p:txBody>
        </p:sp>
        <p:cxnSp>
          <p:nvCxnSpPr>
            <p:cNvPr id="18" name="Straight Arrow Connector 17">
              <a:extLst>
                <a:ext uri="{FF2B5EF4-FFF2-40B4-BE49-F238E27FC236}">
                  <a16:creationId xmlns:a16="http://schemas.microsoft.com/office/drawing/2014/main" id="{B6169AA7-85C0-4B9B-A7E0-C768515568AF}"/>
                </a:ext>
              </a:extLst>
            </p:cNvPr>
            <p:cNvCxnSpPr>
              <a:cxnSpLocks/>
              <a:stCxn id="17" idx="3"/>
            </p:cNvCxnSpPr>
            <p:nvPr/>
          </p:nvCxnSpPr>
          <p:spPr>
            <a:xfrm>
              <a:off x="7418344" y="3820255"/>
              <a:ext cx="245324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20F775-1344-4451-BC33-9F43FD6DFC7C}"/>
                </a:ext>
              </a:extLst>
            </p:cNvPr>
            <p:cNvCxnSpPr>
              <a:cxnSpLocks/>
            </p:cNvCxnSpPr>
            <p:nvPr/>
          </p:nvCxnSpPr>
          <p:spPr>
            <a:xfrm>
              <a:off x="9109248" y="2243178"/>
              <a:ext cx="1108525" cy="23040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2B1F4EAE-23D5-4053-BC5E-7BB39CFD66FA}"/>
              </a:ext>
            </a:extLst>
          </p:cNvPr>
          <p:cNvSpPr/>
          <p:nvPr/>
        </p:nvSpPr>
        <p:spPr>
          <a:xfrm>
            <a:off x="4507637" y="2100297"/>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Filament</a:t>
            </a:r>
          </a:p>
        </p:txBody>
      </p:sp>
      <p:cxnSp>
        <p:nvCxnSpPr>
          <p:cNvPr id="23" name="Straight Arrow Connector 22">
            <a:extLst>
              <a:ext uri="{FF2B5EF4-FFF2-40B4-BE49-F238E27FC236}">
                <a16:creationId xmlns:a16="http://schemas.microsoft.com/office/drawing/2014/main" id="{F88178BF-5835-4865-A1EE-19F33832B451}"/>
              </a:ext>
            </a:extLst>
          </p:cNvPr>
          <p:cNvCxnSpPr>
            <a:cxnSpLocks/>
            <a:stCxn id="22" idx="3"/>
          </p:cNvCxnSpPr>
          <p:nvPr/>
        </p:nvCxnSpPr>
        <p:spPr>
          <a:xfrm>
            <a:off x="7472702" y="2419477"/>
            <a:ext cx="107153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38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2246769"/>
          </a:xfrm>
          <a:prstGeom prst="rect">
            <a:avLst/>
          </a:prstGeom>
          <a:noFill/>
        </p:spPr>
        <p:txBody>
          <a:bodyPr wrap="square" rtlCol="0">
            <a:spAutoFit/>
          </a:bodyPr>
          <a:lstStyle/>
          <a:p>
            <a:r>
              <a:rPr lang="en-US" sz="2800" dirty="0">
                <a:solidFill>
                  <a:schemeClr val="bg1"/>
                </a:solidFill>
              </a:rPr>
              <a:t>7. Lay the silicon carbide monofilament along the heater row as shown, between the pieces of Kapton tape.  </a:t>
            </a:r>
          </a:p>
        </p:txBody>
      </p:sp>
      <p:grpSp>
        <p:nvGrpSpPr>
          <p:cNvPr id="19" name="Group 18">
            <a:extLst>
              <a:ext uri="{FF2B5EF4-FFF2-40B4-BE49-F238E27FC236}">
                <a16:creationId xmlns:a16="http://schemas.microsoft.com/office/drawing/2014/main" id="{C7F6F57E-8963-44D2-B4D3-FFE07F183AEE}"/>
              </a:ext>
            </a:extLst>
          </p:cNvPr>
          <p:cNvGrpSpPr/>
          <p:nvPr/>
        </p:nvGrpSpPr>
        <p:grpSpPr>
          <a:xfrm>
            <a:off x="4486277" y="0"/>
            <a:ext cx="7705723" cy="6858000"/>
            <a:chOff x="4486277" y="0"/>
            <a:chExt cx="7705723"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2904" t="493" b="-493"/>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320871" y="5546143"/>
                <a:ext cx="1021134" cy="5116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83AD1A40-69BC-4C73-A610-7916638FD43F}"/>
                </a:ext>
              </a:extLst>
            </p:cNvPr>
            <p:cNvSpPr/>
            <p:nvPr/>
          </p:nvSpPr>
          <p:spPr>
            <a:xfrm>
              <a:off x="4507637" y="3383456"/>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Kapton Tape</a:t>
              </a:r>
            </a:p>
          </p:txBody>
        </p:sp>
        <p:cxnSp>
          <p:nvCxnSpPr>
            <p:cNvPr id="14" name="Straight Arrow Connector 13">
              <a:extLst>
                <a:ext uri="{FF2B5EF4-FFF2-40B4-BE49-F238E27FC236}">
                  <a16:creationId xmlns:a16="http://schemas.microsoft.com/office/drawing/2014/main" id="{A88FE43D-0FD9-491C-BD91-AA7EF9946927}"/>
                </a:ext>
              </a:extLst>
            </p:cNvPr>
            <p:cNvCxnSpPr>
              <a:cxnSpLocks/>
              <a:stCxn id="11" idx="3"/>
            </p:cNvCxnSpPr>
            <p:nvPr/>
          </p:nvCxnSpPr>
          <p:spPr>
            <a:xfrm>
              <a:off x="7472702" y="3702636"/>
              <a:ext cx="2300563" cy="420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2B1F4EAE-23D5-4053-BC5E-7BB39CFD66FA}"/>
              </a:ext>
            </a:extLst>
          </p:cNvPr>
          <p:cNvSpPr/>
          <p:nvPr/>
        </p:nvSpPr>
        <p:spPr>
          <a:xfrm>
            <a:off x="4507637" y="4249415"/>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Filament</a:t>
            </a:r>
          </a:p>
        </p:txBody>
      </p:sp>
      <p:cxnSp>
        <p:nvCxnSpPr>
          <p:cNvPr id="23" name="Straight Arrow Connector 22">
            <a:extLst>
              <a:ext uri="{FF2B5EF4-FFF2-40B4-BE49-F238E27FC236}">
                <a16:creationId xmlns:a16="http://schemas.microsoft.com/office/drawing/2014/main" id="{F88178BF-5835-4865-A1EE-19F33832B451}"/>
              </a:ext>
            </a:extLst>
          </p:cNvPr>
          <p:cNvCxnSpPr>
            <a:cxnSpLocks/>
            <a:stCxn id="22" idx="3"/>
          </p:cNvCxnSpPr>
          <p:nvPr/>
        </p:nvCxnSpPr>
        <p:spPr>
          <a:xfrm>
            <a:off x="7472702" y="4568595"/>
            <a:ext cx="317563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721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3108543"/>
          </a:xfrm>
          <a:prstGeom prst="rect">
            <a:avLst/>
          </a:prstGeom>
          <a:noFill/>
        </p:spPr>
        <p:txBody>
          <a:bodyPr wrap="square" rtlCol="0">
            <a:spAutoFit/>
          </a:bodyPr>
          <a:lstStyle/>
          <a:p>
            <a:r>
              <a:rPr lang="en-US" sz="2800" dirty="0">
                <a:solidFill>
                  <a:schemeClr val="bg1"/>
                </a:solidFill>
              </a:rPr>
              <a:t>8. Secure the filament to the 1.27mm pitch </a:t>
            </a:r>
            <a:r>
              <a:rPr lang="en-US" sz="2800" dirty="0" err="1">
                <a:solidFill>
                  <a:schemeClr val="bg1"/>
                </a:solidFill>
              </a:rPr>
              <a:t>perfboard</a:t>
            </a:r>
            <a:r>
              <a:rPr lang="en-US" sz="2800" dirty="0">
                <a:solidFill>
                  <a:schemeClr val="bg1"/>
                </a:solidFill>
              </a:rPr>
              <a:t> nozzle plate and across the heater row with  Kapton tape, perpendicular to the other two pieces of Kapton as shown.</a:t>
            </a:r>
          </a:p>
        </p:txBody>
      </p:sp>
      <p:grpSp>
        <p:nvGrpSpPr>
          <p:cNvPr id="19" name="Group 18">
            <a:extLst>
              <a:ext uri="{FF2B5EF4-FFF2-40B4-BE49-F238E27FC236}">
                <a16:creationId xmlns:a16="http://schemas.microsoft.com/office/drawing/2014/main" id="{C7F6F57E-8963-44D2-B4D3-FFE07F183AEE}"/>
              </a:ext>
            </a:extLst>
          </p:cNvPr>
          <p:cNvGrpSpPr/>
          <p:nvPr/>
        </p:nvGrpSpPr>
        <p:grpSpPr>
          <a:xfrm>
            <a:off x="4486277" y="0"/>
            <a:ext cx="7705723" cy="6858000"/>
            <a:chOff x="4486277" y="0"/>
            <a:chExt cx="7705723"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0467" r="2437"/>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320871" y="5546143"/>
                <a:ext cx="1021134" cy="5116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83AD1A40-69BC-4C73-A610-7916638FD43F}"/>
                </a:ext>
              </a:extLst>
            </p:cNvPr>
            <p:cNvSpPr/>
            <p:nvPr/>
          </p:nvSpPr>
          <p:spPr>
            <a:xfrm>
              <a:off x="4613467" y="2155966"/>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Kapton Tape</a:t>
              </a:r>
            </a:p>
          </p:txBody>
        </p:sp>
        <p:cxnSp>
          <p:nvCxnSpPr>
            <p:cNvPr id="14" name="Straight Arrow Connector 13">
              <a:extLst>
                <a:ext uri="{FF2B5EF4-FFF2-40B4-BE49-F238E27FC236}">
                  <a16:creationId xmlns:a16="http://schemas.microsoft.com/office/drawing/2014/main" id="{A88FE43D-0FD9-491C-BD91-AA7EF9946927}"/>
                </a:ext>
              </a:extLst>
            </p:cNvPr>
            <p:cNvCxnSpPr>
              <a:cxnSpLocks/>
              <a:stCxn id="11" idx="3"/>
            </p:cNvCxnSpPr>
            <p:nvPr/>
          </p:nvCxnSpPr>
          <p:spPr>
            <a:xfrm flipV="1">
              <a:off x="7578532" y="2152121"/>
              <a:ext cx="1504150" cy="3230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2B1F4EAE-23D5-4053-BC5E-7BB39CFD66FA}"/>
              </a:ext>
            </a:extLst>
          </p:cNvPr>
          <p:cNvSpPr/>
          <p:nvPr/>
        </p:nvSpPr>
        <p:spPr>
          <a:xfrm>
            <a:off x="4507637" y="4249415"/>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Filament</a:t>
            </a:r>
          </a:p>
        </p:txBody>
      </p:sp>
      <p:cxnSp>
        <p:nvCxnSpPr>
          <p:cNvPr id="23" name="Straight Arrow Connector 22">
            <a:extLst>
              <a:ext uri="{FF2B5EF4-FFF2-40B4-BE49-F238E27FC236}">
                <a16:creationId xmlns:a16="http://schemas.microsoft.com/office/drawing/2014/main" id="{F88178BF-5835-4865-A1EE-19F33832B451}"/>
              </a:ext>
            </a:extLst>
          </p:cNvPr>
          <p:cNvCxnSpPr>
            <a:cxnSpLocks/>
            <a:stCxn id="22" idx="3"/>
          </p:cNvCxnSpPr>
          <p:nvPr/>
        </p:nvCxnSpPr>
        <p:spPr>
          <a:xfrm flipV="1">
            <a:off x="7472702" y="4493342"/>
            <a:ext cx="3500098" cy="752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D39878-4E4E-4E06-B1FF-DF0262C4E52F}"/>
              </a:ext>
            </a:extLst>
          </p:cNvPr>
          <p:cNvCxnSpPr>
            <a:cxnSpLocks/>
            <a:stCxn id="11" idx="2"/>
          </p:cNvCxnSpPr>
          <p:nvPr/>
        </p:nvCxnSpPr>
        <p:spPr>
          <a:xfrm>
            <a:off x="6096000" y="2794326"/>
            <a:ext cx="501445" cy="8292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518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3108543"/>
          </a:xfrm>
          <a:prstGeom prst="rect">
            <a:avLst/>
          </a:prstGeom>
          <a:noFill/>
        </p:spPr>
        <p:txBody>
          <a:bodyPr wrap="square" rtlCol="0">
            <a:spAutoFit/>
          </a:bodyPr>
          <a:lstStyle/>
          <a:p>
            <a:r>
              <a:rPr lang="en-US" sz="2800" dirty="0">
                <a:solidFill>
                  <a:schemeClr val="bg1"/>
                </a:solidFill>
              </a:rPr>
              <a:t>8. Secure the filament to the 1.27mm pitch </a:t>
            </a:r>
            <a:r>
              <a:rPr lang="en-US" sz="2800" dirty="0" err="1">
                <a:solidFill>
                  <a:schemeClr val="bg1"/>
                </a:solidFill>
              </a:rPr>
              <a:t>perfboard</a:t>
            </a:r>
            <a:r>
              <a:rPr lang="en-US" sz="2800" dirty="0">
                <a:solidFill>
                  <a:schemeClr val="bg1"/>
                </a:solidFill>
              </a:rPr>
              <a:t> nozzle plate and across the heater row with  Kapton tape, perpendicular to the other two pieces of Kapton as shown.</a:t>
            </a:r>
          </a:p>
        </p:txBody>
      </p:sp>
      <p:grpSp>
        <p:nvGrpSpPr>
          <p:cNvPr id="19" name="Group 18">
            <a:extLst>
              <a:ext uri="{FF2B5EF4-FFF2-40B4-BE49-F238E27FC236}">
                <a16:creationId xmlns:a16="http://schemas.microsoft.com/office/drawing/2014/main" id="{C7F6F57E-8963-44D2-B4D3-FFE07F183AEE}"/>
              </a:ext>
            </a:extLst>
          </p:cNvPr>
          <p:cNvGrpSpPr/>
          <p:nvPr/>
        </p:nvGrpSpPr>
        <p:grpSpPr>
          <a:xfrm>
            <a:off x="4486277" y="0"/>
            <a:ext cx="7705723" cy="6858000"/>
            <a:chOff x="4486277" y="0"/>
            <a:chExt cx="7705723"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52597" r="8877"/>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320871" y="5922909"/>
                <a:ext cx="1021134" cy="1348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83AD1A40-69BC-4C73-A610-7916638FD43F}"/>
                </a:ext>
              </a:extLst>
            </p:cNvPr>
            <p:cNvSpPr/>
            <p:nvPr/>
          </p:nvSpPr>
          <p:spPr>
            <a:xfrm>
              <a:off x="6914215" y="515212"/>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Kapton Tape</a:t>
              </a:r>
            </a:p>
          </p:txBody>
        </p:sp>
        <p:cxnSp>
          <p:nvCxnSpPr>
            <p:cNvPr id="14" name="Straight Arrow Connector 13">
              <a:extLst>
                <a:ext uri="{FF2B5EF4-FFF2-40B4-BE49-F238E27FC236}">
                  <a16:creationId xmlns:a16="http://schemas.microsoft.com/office/drawing/2014/main" id="{A88FE43D-0FD9-491C-BD91-AA7EF9946927}"/>
                </a:ext>
              </a:extLst>
            </p:cNvPr>
            <p:cNvCxnSpPr>
              <a:cxnSpLocks/>
              <a:stCxn id="11" idx="3"/>
            </p:cNvCxnSpPr>
            <p:nvPr/>
          </p:nvCxnSpPr>
          <p:spPr>
            <a:xfrm>
              <a:off x="9879280" y="834392"/>
              <a:ext cx="142259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2B1F4EAE-23D5-4053-BC5E-7BB39CFD66FA}"/>
              </a:ext>
            </a:extLst>
          </p:cNvPr>
          <p:cNvSpPr/>
          <p:nvPr/>
        </p:nvSpPr>
        <p:spPr>
          <a:xfrm>
            <a:off x="4613467" y="2430841"/>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Filament</a:t>
            </a:r>
          </a:p>
        </p:txBody>
      </p:sp>
      <p:cxnSp>
        <p:nvCxnSpPr>
          <p:cNvPr id="23" name="Straight Arrow Connector 22">
            <a:extLst>
              <a:ext uri="{FF2B5EF4-FFF2-40B4-BE49-F238E27FC236}">
                <a16:creationId xmlns:a16="http://schemas.microsoft.com/office/drawing/2014/main" id="{F88178BF-5835-4865-A1EE-19F33832B451}"/>
              </a:ext>
            </a:extLst>
          </p:cNvPr>
          <p:cNvCxnSpPr>
            <a:cxnSpLocks/>
            <a:stCxn id="22" idx="3"/>
          </p:cNvCxnSpPr>
          <p:nvPr/>
        </p:nvCxnSpPr>
        <p:spPr>
          <a:xfrm>
            <a:off x="7578532" y="2750021"/>
            <a:ext cx="1527368" cy="16791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D39878-4E4E-4E06-B1FF-DF0262C4E52F}"/>
              </a:ext>
            </a:extLst>
          </p:cNvPr>
          <p:cNvCxnSpPr>
            <a:cxnSpLocks/>
            <a:stCxn id="11" idx="2"/>
          </p:cNvCxnSpPr>
          <p:nvPr/>
        </p:nvCxnSpPr>
        <p:spPr>
          <a:xfrm>
            <a:off x="8396748" y="1153572"/>
            <a:ext cx="0" cy="11756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3926158-3197-4B86-91E2-80D0F2EDFB4D}"/>
              </a:ext>
            </a:extLst>
          </p:cNvPr>
          <p:cNvCxnSpPr>
            <a:cxnSpLocks/>
            <a:stCxn id="11" idx="1"/>
          </p:cNvCxnSpPr>
          <p:nvPr/>
        </p:nvCxnSpPr>
        <p:spPr>
          <a:xfrm flipH="1" flipV="1">
            <a:off x="5495925" y="829627"/>
            <a:ext cx="1418290" cy="476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344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1384995"/>
          </a:xfrm>
          <a:prstGeom prst="rect">
            <a:avLst/>
          </a:prstGeom>
          <a:noFill/>
        </p:spPr>
        <p:txBody>
          <a:bodyPr wrap="square" rtlCol="0">
            <a:spAutoFit/>
          </a:bodyPr>
          <a:lstStyle/>
          <a:p>
            <a:r>
              <a:rPr lang="en-US" sz="2800" dirty="0">
                <a:solidFill>
                  <a:schemeClr val="bg1"/>
                </a:solidFill>
              </a:rPr>
              <a:t>9. Find your m1.2X3mm self tapping screws and precision screw driver…</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l="16295" r="16295"/>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20667" y="223721"/>
              <a:ext cx="3276600" cy="1114215"/>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Backplane fasteners</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297267" y="780829"/>
              <a:ext cx="2033483" cy="186479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564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1384995"/>
          </a:xfrm>
          <a:prstGeom prst="rect">
            <a:avLst/>
          </a:prstGeom>
          <a:noFill/>
        </p:spPr>
        <p:txBody>
          <a:bodyPr wrap="square" rtlCol="0">
            <a:spAutoFit/>
          </a:bodyPr>
          <a:lstStyle/>
          <a:p>
            <a:r>
              <a:rPr lang="en-US" sz="2800" dirty="0">
                <a:solidFill>
                  <a:schemeClr val="bg1"/>
                </a:solidFill>
              </a:rPr>
              <a:t>9. Find your m1.2X3mm self tapping screws and precision screw driver…</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l="15234" r="15234"/>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20667" y="282714"/>
              <a:ext cx="3276600" cy="1910935"/>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Precision Philips screws driver magnetic bit</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297267" y="1238182"/>
              <a:ext cx="3817772" cy="22603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C15F754-0EF3-46CE-86B0-79054C65A796}"/>
              </a:ext>
            </a:extLst>
          </p:cNvPr>
          <p:cNvSpPr/>
          <p:nvPr/>
        </p:nvSpPr>
        <p:spPr>
          <a:xfrm>
            <a:off x="4486277" y="2633407"/>
            <a:ext cx="3590923" cy="1910935"/>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 plane laid on top of the secured </a:t>
            </a:r>
            <a:r>
              <a:rPr lang="en-US" sz="3200" dirty="0" err="1"/>
              <a:t>SiC</a:t>
            </a:r>
            <a:r>
              <a:rPr lang="en-US" sz="3200" dirty="0"/>
              <a:t> fiber and nozzle plate</a:t>
            </a:r>
          </a:p>
        </p:txBody>
      </p:sp>
      <p:cxnSp>
        <p:nvCxnSpPr>
          <p:cNvPr id="11" name="Straight Arrow Connector 10">
            <a:extLst>
              <a:ext uri="{FF2B5EF4-FFF2-40B4-BE49-F238E27FC236}">
                <a16:creationId xmlns:a16="http://schemas.microsoft.com/office/drawing/2014/main" id="{54F6E239-3304-4F63-ABED-482FFA45A4D7}"/>
              </a:ext>
            </a:extLst>
          </p:cNvPr>
          <p:cNvCxnSpPr>
            <a:cxnSpLocks/>
            <a:stCxn id="10" idx="3"/>
          </p:cNvCxnSpPr>
          <p:nvPr/>
        </p:nvCxnSpPr>
        <p:spPr>
          <a:xfrm>
            <a:off x="8077200" y="3588875"/>
            <a:ext cx="2828925" cy="5640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7CD9242-887E-4997-96E8-42B7CEFF8C1F}"/>
              </a:ext>
            </a:extLst>
          </p:cNvPr>
          <p:cNvSpPr/>
          <p:nvPr/>
        </p:nvSpPr>
        <p:spPr>
          <a:xfrm>
            <a:off x="4486277" y="6009142"/>
            <a:ext cx="3590923" cy="78907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8077200" y="6403677"/>
            <a:ext cx="11906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946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4401205"/>
          </a:xfrm>
          <a:prstGeom prst="rect">
            <a:avLst/>
          </a:prstGeom>
          <a:noFill/>
        </p:spPr>
        <p:txBody>
          <a:bodyPr wrap="square" rtlCol="0">
            <a:spAutoFit/>
          </a:bodyPr>
          <a:lstStyle/>
          <a:p>
            <a:r>
              <a:rPr lang="en-US" sz="2800" dirty="0">
                <a:solidFill>
                  <a:schemeClr val="bg1"/>
                </a:solidFill>
              </a:rPr>
              <a:t>10. Lay your backplane gently across your now tapped down silicon carbide monofilament heating element, being sure to align every other hole in the nozzle plate, with each hole in the backplane, and extract a m1.2 X 3mm self tapping screw from the box.  </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l="15234" r="15234"/>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20667" y="282714"/>
              <a:ext cx="3276600" cy="1910935"/>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Precision Philips screws driver magnetic bit</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297267" y="1238182"/>
              <a:ext cx="3817772" cy="22603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C15F754-0EF3-46CE-86B0-79054C65A796}"/>
              </a:ext>
            </a:extLst>
          </p:cNvPr>
          <p:cNvSpPr/>
          <p:nvPr/>
        </p:nvSpPr>
        <p:spPr>
          <a:xfrm>
            <a:off x="4486277" y="2633407"/>
            <a:ext cx="3590923" cy="1910935"/>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 plane laid on top of the secured </a:t>
            </a:r>
            <a:r>
              <a:rPr lang="en-US" sz="3200" dirty="0" err="1"/>
              <a:t>SiC</a:t>
            </a:r>
            <a:r>
              <a:rPr lang="en-US" sz="3200" dirty="0"/>
              <a:t> fiber and nozzle plate</a:t>
            </a:r>
          </a:p>
        </p:txBody>
      </p:sp>
      <p:cxnSp>
        <p:nvCxnSpPr>
          <p:cNvPr id="11" name="Straight Arrow Connector 10">
            <a:extLst>
              <a:ext uri="{FF2B5EF4-FFF2-40B4-BE49-F238E27FC236}">
                <a16:creationId xmlns:a16="http://schemas.microsoft.com/office/drawing/2014/main" id="{54F6E239-3304-4F63-ABED-482FFA45A4D7}"/>
              </a:ext>
            </a:extLst>
          </p:cNvPr>
          <p:cNvCxnSpPr>
            <a:cxnSpLocks/>
            <a:stCxn id="10" idx="3"/>
          </p:cNvCxnSpPr>
          <p:nvPr/>
        </p:nvCxnSpPr>
        <p:spPr>
          <a:xfrm>
            <a:off x="8077200" y="3588875"/>
            <a:ext cx="2828925" cy="5640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7CD9242-887E-4997-96E8-42B7CEFF8C1F}"/>
              </a:ext>
            </a:extLst>
          </p:cNvPr>
          <p:cNvSpPr/>
          <p:nvPr/>
        </p:nvSpPr>
        <p:spPr>
          <a:xfrm>
            <a:off x="4486277" y="6009142"/>
            <a:ext cx="3590923" cy="78907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8077200" y="6403677"/>
            <a:ext cx="11906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82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4401205"/>
          </a:xfrm>
          <a:prstGeom prst="rect">
            <a:avLst/>
          </a:prstGeom>
          <a:noFill/>
        </p:spPr>
        <p:txBody>
          <a:bodyPr wrap="square" rtlCol="0">
            <a:spAutoFit/>
          </a:bodyPr>
          <a:lstStyle/>
          <a:p>
            <a:r>
              <a:rPr lang="en-US" sz="2800" dirty="0">
                <a:solidFill>
                  <a:schemeClr val="bg1"/>
                </a:solidFill>
              </a:rPr>
              <a:t>11. Firmly press and screw the  m1.2 X 3mm screw into one </a:t>
            </a:r>
            <a:r>
              <a:rPr lang="en-US" sz="2800" dirty="0" err="1">
                <a:solidFill>
                  <a:schemeClr val="bg1"/>
                </a:solidFill>
              </a:rPr>
              <a:t>one</a:t>
            </a:r>
            <a:r>
              <a:rPr lang="en-US" sz="2800" dirty="0">
                <a:solidFill>
                  <a:schemeClr val="bg1"/>
                </a:solidFill>
              </a:rPr>
              <a:t> of the aligned holes, preferable one at the far left corner of the backplane closest to the edge.  It should bite and screw in easily. Tighten it until it is firm and snug, and resists further turning. But no tighter.</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l="4779" r="4779"/>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20667" y="5022902"/>
              <a:ext cx="3276600" cy="433171"/>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Backplane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297267" y="5239488"/>
              <a:ext cx="2281008" cy="2165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C15F754-0EF3-46CE-86B0-79054C65A796}"/>
              </a:ext>
            </a:extLst>
          </p:cNvPr>
          <p:cNvSpPr/>
          <p:nvPr/>
        </p:nvSpPr>
        <p:spPr>
          <a:xfrm>
            <a:off x="4486277" y="5514221"/>
            <a:ext cx="3590923" cy="391442"/>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M1.2X3mm screw</a:t>
            </a:r>
          </a:p>
        </p:txBody>
      </p:sp>
      <p:cxnSp>
        <p:nvCxnSpPr>
          <p:cNvPr id="11" name="Straight Arrow Connector 10">
            <a:extLst>
              <a:ext uri="{FF2B5EF4-FFF2-40B4-BE49-F238E27FC236}">
                <a16:creationId xmlns:a16="http://schemas.microsoft.com/office/drawing/2014/main" id="{54F6E239-3304-4F63-ABED-482FFA45A4D7}"/>
              </a:ext>
            </a:extLst>
          </p:cNvPr>
          <p:cNvCxnSpPr>
            <a:cxnSpLocks/>
            <a:stCxn id="10" idx="3"/>
          </p:cNvCxnSpPr>
          <p:nvPr/>
        </p:nvCxnSpPr>
        <p:spPr>
          <a:xfrm>
            <a:off x="8077200" y="5709942"/>
            <a:ext cx="1990725" cy="299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7CD9242-887E-4997-96E8-42B7CEFF8C1F}"/>
              </a:ext>
            </a:extLst>
          </p:cNvPr>
          <p:cNvSpPr/>
          <p:nvPr/>
        </p:nvSpPr>
        <p:spPr>
          <a:xfrm>
            <a:off x="4486277" y="6009142"/>
            <a:ext cx="3590923" cy="78907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8077200" y="6403677"/>
            <a:ext cx="11906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D2B5EC6-239B-4548-A324-7C9BDD665C87}"/>
              </a:ext>
            </a:extLst>
          </p:cNvPr>
          <p:cNvSpPr/>
          <p:nvPr/>
        </p:nvSpPr>
        <p:spPr>
          <a:xfrm>
            <a:off x="4486277" y="4313822"/>
            <a:ext cx="2965065" cy="433171"/>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fiber </a:t>
            </a:r>
          </a:p>
        </p:txBody>
      </p:sp>
      <p:cxnSp>
        <p:nvCxnSpPr>
          <p:cNvPr id="17" name="Straight Arrow Connector 16">
            <a:extLst>
              <a:ext uri="{FF2B5EF4-FFF2-40B4-BE49-F238E27FC236}">
                <a16:creationId xmlns:a16="http://schemas.microsoft.com/office/drawing/2014/main" id="{40F39362-7823-4D00-8457-6C953BB478EC}"/>
              </a:ext>
            </a:extLst>
          </p:cNvPr>
          <p:cNvCxnSpPr>
            <a:cxnSpLocks/>
            <a:stCxn id="16" idx="3"/>
          </p:cNvCxnSpPr>
          <p:nvPr/>
        </p:nvCxnSpPr>
        <p:spPr>
          <a:xfrm>
            <a:off x="7451342" y="4530408"/>
            <a:ext cx="1997458" cy="3339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1EC1E54-F007-4F53-9909-D61C8C56FCE5}"/>
              </a:ext>
            </a:extLst>
          </p:cNvPr>
          <p:cNvSpPr/>
          <p:nvPr/>
        </p:nvSpPr>
        <p:spPr>
          <a:xfrm>
            <a:off x="4501962" y="3429001"/>
            <a:ext cx="2965065" cy="74319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Precision screw driver</a:t>
            </a:r>
          </a:p>
        </p:txBody>
      </p:sp>
      <p:cxnSp>
        <p:nvCxnSpPr>
          <p:cNvPr id="22" name="Straight Arrow Connector 21">
            <a:extLst>
              <a:ext uri="{FF2B5EF4-FFF2-40B4-BE49-F238E27FC236}">
                <a16:creationId xmlns:a16="http://schemas.microsoft.com/office/drawing/2014/main" id="{0CE2CAD1-50CC-43CA-9D06-F5CEF63E969D}"/>
              </a:ext>
            </a:extLst>
          </p:cNvPr>
          <p:cNvCxnSpPr>
            <a:cxnSpLocks/>
            <a:stCxn id="19" idx="3"/>
          </p:cNvCxnSpPr>
          <p:nvPr/>
        </p:nvCxnSpPr>
        <p:spPr>
          <a:xfrm>
            <a:off x="7467027" y="3800596"/>
            <a:ext cx="2324673" cy="4993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845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324351" cy="5262979"/>
          </a:xfrm>
          <a:prstGeom prst="rect">
            <a:avLst/>
          </a:prstGeom>
          <a:noFill/>
        </p:spPr>
        <p:txBody>
          <a:bodyPr wrap="square" rtlCol="0">
            <a:spAutoFit/>
          </a:bodyPr>
          <a:lstStyle/>
          <a:p>
            <a:r>
              <a:rPr lang="en-US" sz="2800" dirty="0">
                <a:solidFill>
                  <a:schemeClr val="bg1"/>
                </a:solidFill>
              </a:rPr>
              <a:t>12. Repeat this fastening process, being careful to stagger the screws and install them adjacent to the heater row, so that no two are on the same column. This will make soldering easier later, and ensures a uniform clamping force on the heating element which provide consistent electrical and thermal contact.</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4191000" y="552123"/>
            <a:ext cx="8001001" cy="6305878"/>
            <a:chOff x="3020667" y="2736575"/>
            <a:chExt cx="8515351" cy="4191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25016" t="38889" r="76"/>
            <a:stretch/>
          </p:blipFill>
          <p:spPr>
            <a:xfrm>
              <a:off x="3020667" y="2736575"/>
              <a:ext cx="8515351" cy="4191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20667" y="5022902"/>
              <a:ext cx="3913007" cy="54994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2.54 mm </a:t>
              </a:r>
              <a:r>
                <a:rPr lang="en-US" sz="3200" dirty="0" err="1"/>
                <a:t>perfboard</a:t>
              </a:r>
              <a:r>
                <a:rPr lang="en-US" sz="3200" dirty="0"/>
                <a:t>  Backplane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933674" y="5297877"/>
              <a:ext cx="1834065" cy="15819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C15F754-0EF3-46CE-86B0-79054C65A796}"/>
              </a:ext>
            </a:extLst>
          </p:cNvPr>
          <p:cNvSpPr/>
          <p:nvPr/>
        </p:nvSpPr>
        <p:spPr>
          <a:xfrm>
            <a:off x="4191000" y="4971613"/>
            <a:ext cx="3886200" cy="97774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Staggered M1.2X3mm screws</a:t>
            </a:r>
          </a:p>
        </p:txBody>
      </p:sp>
      <p:cxnSp>
        <p:nvCxnSpPr>
          <p:cNvPr id="11" name="Straight Arrow Connector 10">
            <a:extLst>
              <a:ext uri="{FF2B5EF4-FFF2-40B4-BE49-F238E27FC236}">
                <a16:creationId xmlns:a16="http://schemas.microsoft.com/office/drawing/2014/main" id="{54F6E239-3304-4F63-ABED-482FFA45A4D7}"/>
              </a:ext>
            </a:extLst>
          </p:cNvPr>
          <p:cNvCxnSpPr>
            <a:cxnSpLocks/>
            <a:stCxn id="10" idx="3"/>
          </p:cNvCxnSpPr>
          <p:nvPr/>
        </p:nvCxnSpPr>
        <p:spPr>
          <a:xfrm flipV="1">
            <a:off x="8077200" y="5167335"/>
            <a:ext cx="2057400" cy="2931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7CD9242-887E-4997-96E8-42B7CEFF8C1F}"/>
              </a:ext>
            </a:extLst>
          </p:cNvPr>
          <p:cNvSpPr/>
          <p:nvPr/>
        </p:nvSpPr>
        <p:spPr>
          <a:xfrm>
            <a:off x="4486277" y="6009142"/>
            <a:ext cx="3590923" cy="78907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8077200" y="6403677"/>
            <a:ext cx="11906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1EC1E54-F007-4F53-9909-D61C8C56FCE5}"/>
              </a:ext>
            </a:extLst>
          </p:cNvPr>
          <p:cNvSpPr/>
          <p:nvPr/>
        </p:nvSpPr>
        <p:spPr>
          <a:xfrm>
            <a:off x="4191000" y="2838267"/>
            <a:ext cx="2965065" cy="74319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Precision screw driver</a:t>
            </a:r>
          </a:p>
        </p:txBody>
      </p:sp>
      <p:cxnSp>
        <p:nvCxnSpPr>
          <p:cNvPr id="22" name="Straight Arrow Connector 21">
            <a:extLst>
              <a:ext uri="{FF2B5EF4-FFF2-40B4-BE49-F238E27FC236}">
                <a16:creationId xmlns:a16="http://schemas.microsoft.com/office/drawing/2014/main" id="{0CE2CAD1-50CC-43CA-9D06-F5CEF63E969D}"/>
              </a:ext>
            </a:extLst>
          </p:cNvPr>
          <p:cNvCxnSpPr>
            <a:cxnSpLocks/>
            <a:stCxn id="19" idx="3"/>
          </p:cNvCxnSpPr>
          <p:nvPr/>
        </p:nvCxnSpPr>
        <p:spPr>
          <a:xfrm>
            <a:off x="7156065" y="3209862"/>
            <a:ext cx="2588010" cy="3697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A69AEE-30B7-442E-88A1-0A043C7946DC}"/>
              </a:ext>
            </a:extLst>
          </p:cNvPr>
          <p:cNvCxnSpPr>
            <a:cxnSpLocks/>
            <a:stCxn id="10" idx="3"/>
          </p:cNvCxnSpPr>
          <p:nvPr/>
        </p:nvCxnSpPr>
        <p:spPr>
          <a:xfrm>
            <a:off x="8077200" y="5460483"/>
            <a:ext cx="2962275" cy="597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831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Things we will need to get started:</a:t>
            </a:r>
          </a:p>
        </p:txBody>
      </p:sp>
      <p:sp>
        <p:nvSpPr>
          <p:cNvPr id="9" name="TextBox 8">
            <a:extLst>
              <a:ext uri="{FF2B5EF4-FFF2-40B4-BE49-F238E27FC236}">
                <a16:creationId xmlns:a16="http://schemas.microsoft.com/office/drawing/2014/main" id="{D8F094B2-C218-44FC-A5E1-6FEC1A5A4D4F}"/>
              </a:ext>
            </a:extLst>
          </p:cNvPr>
          <p:cNvSpPr txBox="1"/>
          <p:nvPr/>
        </p:nvSpPr>
        <p:spPr>
          <a:xfrm>
            <a:off x="0" y="523220"/>
            <a:ext cx="12192000" cy="6555641"/>
          </a:xfrm>
          <a:prstGeom prst="rect">
            <a:avLst/>
          </a:prstGeom>
          <a:noFill/>
        </p:spPr>
        <p:txBody>
          <a:bodyPr wrap="square" rtlCol="0">
            <a:spAutoFit/>
          </a:bodyPr>
          <a:lstStyle/>
          <a:p>
            <a:r>
              <a:rPr lang="en-US" dirty="0">
                <a:solidFill>
                  <a:schemeClr val="bg1"/>
                </a:solidFill>
              </a:rPr>
              <a:t>•	</a:t>
            </a:r>
            <a:r>
              <a:rPr lang="en-US" sz="2000" dirty="0">
                <a:solidFill>
                  <a:schemeClr val="bg1"/>
                </a:solidFill>
              </a:rPr>
              <a:t>A desktop CNC router(I use  the </a:t>
            </a:r>
            <a:r>
              <a:rPr lang="en-US" sz="2000" dirty="0" err="1">
                <a:solidFill>
                  <a:schemeClr val="bg1"/>
                </a:solidFill>
              </a:rPr>
              <a:t>Genmitsu</a:t>
            </a:r>
            <a:r>
              <a:rPr lang="en-US" sz="2000" dirty="0">
                <a:solidFill>
                  <a:schemeClr val="bg1"/>
                </a:solidFill>
              </a:rPr>
              <a:t> 3018 Pro with 0.1mm tip, 10 degree draft single flute router bits), band saw, hack saw, or jewelers saw.</a:t>
            </a:r>
          </a:p>
          <a:p>
            <a:r>
              <a:rPr lang="en-US" sz="2000" dirty="0">
                <a:solidFill>
                  <a:schemeClr val="bg1"/>
                </a:solidFill>
              </a:rPr>
              <a:t>•	2.54mm pitch </a:t>
            </a:r>
            <a:r>
              <a:rPr lang="en-US" sz="2000" dirty="0" err="1">
                <a:solidFill>
                  <a:schemeClr val="bg1"/>
                </a:solidFill>
              </a:rPr>
              <a:t>perfboard</a:t>
            </a:r>
            <a:r>
              <a:rPr lang="en-US" sz="2000" dirty="0">
                <a:solidFill>
                  <a:schemeClr val="bg1"/>
                </a:solidFill>
              </a:rPr>
              <a:t>, preferably high quality FR4 with nickel plated through vias.</a:t>
            </a:r>
          </a:p>
          <a:p>
            <a:r>
              <a:rPr lang="en-US" sz="2000" dirty="0">
                <a:solidFill>
                  <a:schemeClr val="bg1"/>
                </a:solidFill>
              </a:rPr>
              <a:t>•	1.27mm pitch </a:t>
            </a:r>
            <a:r>
              <a:rPr lang="en-US" sz="2000" dirty="0" err="1">
                <a:solidFill>
                  <a:schemeClr val="bg1"/>
                </a:solidFill>
              </a:rPr>
              <a:t>perfboard</a:t>
            </a:r>
            <a:r>
              <a:rPr lang="en-US" sz="2000" dirty="0">
                <a:solidFill>
                  <a:schemeClr val="bg1"/>
                </a:solidFill>
              </a:rPr>
              <a:t>, preferably high quality FR4 with nickel plated through vias. </a:t>
            </a:r>
          </a:p>
          <a:p>
            <a:r>
              <a:rPr lang="en-US" sz="2000" dirty="0">
                <a:solidFill>
                  <a:schemeClr val="bg1"/>
                </a:solidFill>
              </a:rPr>
              <a:t>•	Alternatively, plain copper clad high quality FR4, less vias.</a:t>
            </a:r>
          </a:p>
          <a:p>
            <a:r>
              <a:rPr lang="en-US" sz="2000" dirty="0">
                <a:solidFill>
                  <a:schemeClr val="bg1"/>
                </a:solidFill>
              </a:rPr>
              <a:t>•	A box of M1-M1.4 X 3mm self-tapping black oxide coated screws</a:t>
            </a:r>
          </a:p>
          <a:p>
            <a:r>
              <a:rPr lang="en-US" sz="2000" dirty="0">
                <a:solidFill>
                  <a:schemeClr val="bg1"/>
                </a:solidFill>
              </a:rPr>
              <a:t>•	Silicon carbide monofilament, 0.14mm diameter or less, from any supplier. SCS-6(carbon core), goodfellow (tungsten core) or elsewhere will do.</a:t>
            </a:r>
          </a:p>
          <a:p>
            <a:r>
              <a:rPr lang="en-US" sz="2000" dirty="0">
                <a:solidFill>
                  <a:schemeClr val="bg1"/>
                </a:solidFill>
              </a:rPr>
              <a:t>•	Basic Multimeter with resistance measuring capabilities between 20K Ohm and 1 Ohm. </a:t>
            </a:r>
          </a:p>
          <a:p>
            <a:r>
              <a:rPr lang="en-US" sz="2000" dirty="0">
                <a:solidFill>
                  <a:schemeClr val="bg1"/>
                </a:solidFill>
              </a:rPr>
              <a:t>•	Kapton tape 1” wide or less</a:t>
            </a:r>
          </a:p>
          <a:p>
            <a:r>
              <a:rPr lang="en-US" sz="2000" dirty="0">
                <a:solidFill>
                  <a:schemeClr val="bg1"/>
                </a:solidFill>
              </a:rPr>
              <a:t>•	Gorilla glue, or JB weld set clear, 2 part, foam free epoxy, or PMMA super glue</a:t>
            </a:r>
          </a:p>
          <a:p>
            <a:r>
              <a:rPr lang="en-US" sz="2000" dirty="0">
                <a:solidFill>
                  <a:schemeClr val="bg1"/>
                </a:solidFill>
              </a:rPr>
              <a:t>•	2.54 mm pitch male header pins color coded with at least 9 discrete colors.</a:t>
            </a:r>
          </a:p>
          <a:p>
            <a:r>
              <a:rPr lang="en-US" sz="2000" dirty="0">
                <a:solidFill>
                  <a:schemeClr val="bg1"/>
                </a:solidFill>
              </a:rPr>
              <a:t>•	0.015” diameter 32Sn64Pb4Ag flux core solder</a:t>
            </a:r>
          </a:p>
          <a:p>
            <a:r>
              <a:rPr lang="en-US" sz="2000" dirty="0">
                <a:solidFill>
                  <a:schemeClr val="bg1"/>
                </a:solidFill>
              </a:rPr>
              <a:t>•	Fine tip 0.3-0.6mm diameter 10 degree draft, soldering iron tip(I find this to be easiest for me)</a:t>
            </a:r>
          </a:p>
          <a:p>
            <a:r>
              <a:rPr lang="en-US" sz="2000" dirty="0">
                <a:solidFill>
                  <a:schemeClr val="bg1"/>
                </a:solidFill>
              </a:rPr>
              <a:t>•	Soldering iron</a:t>
            </a:r>
          </a:p>
          <a:p>
            <a:r>
              <a:rPr lang="en-US" sz="2000" dirty="0">
                <a:solidFill>
                  <a:schemeClr val="bg1"/>
                </a:solidFill>
              </a:rPr>
              <a:t>•	Precision screw driver set, with fine point flat head, and fine point Phillips bits</a:t>
            </a:r>
          </a:p>
          <a:p>
            <a:r>
              <a:rPr lang="en-US" sz="2000" dirty="0">
                <a:solidFill>
                  <a:schemeClr val="bg1"/>
                </a:solidFill>
              </a:rPr>
              <a:t>•	A flat and level work surface</a:t>
            </a:r>
          </a:p>
          <a:p>
            <a:r>
              <a:rPr lang="en-US" sz="2000" dirty="0">
                <a:solidFill>
                  <a:schemeClr val="bg1"/>
                </a:solidFill>
              </a:rPr>
              <a:t>•	A good work light and magnifier (microscope camera, eye loop, head visor, soldering magnifier will do)</a:t>
            </a:r>
          </a:p>
          <a:p>
            <a:r>
              <a:rPr lang="en-US" sz="2000" dirty="0">
                <a:solidFill>
                  <a:schemeClr val="bg1"/>
                </a:solidFill>
              </a:rPr>
              <a:t> A hard flat sheet of fine grit sandpaper, or aluminum oxide sheet. </a:t>
            </a:r>
          </a:p>
          <a:p>
            <a:r>
              <a:rPr lang="en-US" sz="2000" dirty="0">
                <a:solidFill>
                  <a:schemeClr val="bg1"/>
                </a:solidFill>
              </a:rPr>
              <a:t>A fine tip sharpie.</a:t>
            </a:r>
          </a:p>
          <a:p>
            <a:endParaRPr lang="en-US" sz="2000" dirty="0">
              <a:solidFill>
                <a:schemeClr val="bg1"/>
              </a:solidFill>
            </a:endParaRPr>
          </a:p>
        </p:txBody>
      </p:sp>
    </p:spTree>
    <p:extLst>
      <p:ext uri="{BB962C8B-B14F-4D97-AF65-F5344CB8AC3E}">
        <p14:creationId xmlns:p14="http://schemas.microsoft.com/office/powerpoint/2010/main" val="4076552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1" y="552122"/>
            <a:ext cx="3867152" cy="5262979"/>
          </a:xfrm>
          <a:prstGeom prst="rect">
            <a:avLst/>
          </a:prstGeom>
          <a:noFill/>
        </p:spPr>
        <p:txBody>
          <a:bodyPr wrap="square" rtlCol="0">
            <a:spAutoFit/>
          </a:bodyPr>
          <a:lstStyle/>
          <a:p>
            <a:r>
              <a:rPr lang="en-US" sz="2800" dirty="0">
                <a:solidFill>
                  <a:schemeClr val="bg1"/>
                </a:solidFill>
              </a:rPr>
              <a:t>12. Repeat this fastening process, being careful to stagger the screws so that no two are on the same column. This will make soldering easier later, and ensures a uniform clamping force on the heating element which provide consistent electrical and thermal contact.</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3914776" y="200025"/>
            <a:ext cx="8277226" cy="6657977"/>
            <a:chOff x="2726686" y="2502564"/>
            <a:chExt cx="8809333" cy="4425011"/>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51369" t="-52" r="5152" b="-5532"/>
            <a:stretch/>
          </p:blipFill>
          <p:spPr>
            <a:xfrm>
              <a:off x="2726686" y="2502564"/>
              <a:ext cx="8809333" cy="4425011"/>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2726686" y="3029518"/>
              <a:ext cx="3913007" cy="54994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2.54 mm </a:t>
              </a:r>
              <a:r>
                <a:rPr lang="en-US" sz="3200" dirty="0" err="1"/>
                <a:t>perfboard</a:t>
              </a:r>
              <a:r>
                <a:rPr lang="en-US" sz="3200" dirty="0"/>
                <a:t>  Backplane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639693" y="3304493"/>
              <a:ext cx="1632107" cy="32698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C15F754-0EF3-46CE-86B0-79054C65A796}"/>
              </a:ext>
            </a:extLst>
          </p:cNvPr>
          <p:cNvSpPr/>
          <p:nvPr/>
        </p:nvSpPr>
        <p:spPr>
          <a:xfrm>
            <a:off x="3914774" y="5577630"/>
            <a:ext cx="3886200" cy="97774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Staggered M1.2X3mm screws</a:t>
            </a:r>
          </a:p>
        </p:txBody>
      </p:sp>
      <p:cxnSp>
        <p:nvCxnSpPr>
          <p:cNvPr id="11" name="Straight Arrow Connector 10">
            <a:extLst>
              <a:ext uri="{FF2B5EF4-FFF2-40B4-BE49-F238E27FC236}">
                <a16:creationId xmlns:a16="http://schemas.microsoft.com/office/drawing/2014/main" id="{54F6E239-3304-4F63-ABED-482FFA45A4D7}"/>
              </a:ext>
            </a:extLst>
          </p:cNvPr>
          <p:cNvCxnSpPr>
            <a:cxnSpLocks/>
            <a:stCxn id="10" idx="3"/>
          </p:cNvCxnSpPr>
          <p:nvPr/>
        </p:nvCxnSpPr>
        <p:spPr>
          <a:xfrm flipV="1">
            <a:off x="7800974" y="4543425"/>
            <a:ext cx="1847851" cy="15230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7CD9242-887E-4997-96E8-42B7CEFF8C1F}"/>
              </a:ext>
            </a:extLst>
          </p:cNvPr>
          <p:cNvSpPr/>
          <p:nvPr/>
        </p:nvSpPr>
        <p:spPr>
          <a:xfrm>
            <a:off x="3914774" y="147883"/>
            <a:ext cx="3590923" cy="78907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7505697" y="542418"/>
            <a:ext cx="11906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A69AEE-30B7-442E-88A1-0A043C7946DC}"/>
              </a:ext>
            </a:extLst>
          </p:cNvPr>
          <p:cNvCxnSpPr>
            <a:cxnSpLocks/>
            <a:stCxn id="10" idx="3"/>
          </p:cNvCxnSpPr>
          <p:nvPr/>
        </p:nvCxnSpPr>
        <p:spPr>
          <a:xfrm flipV="1">
            <a:off x="7800974" y="3187232"/>
            <a:ext cx="552451" cy="28792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7246912-D4CC-46B9-BE3B-58ABCD8AD79A}"/>
              </a:ext>
            </a:extLst>
          </p:cNvPr>
          <p:cNvSpPr/>
          <p:nvPr/>
        </p:nvSpPr>
        <p:spPr>
          <a:xfrm>
            <a:off x="3914774" y="4707688"/>
            <a:ext cx="3886200"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fiber heater on heater row</a:t>
            </a:r>
          </a:p>
        </p:txBody>
      </p:sp>
      <p:cxnSp>
        <p:nvCxnSpPr>
          <p:cNvPr id="24" name="Straight Arrow Connector 23">
            <a:extLst>
              <a:ext uri="{FF2B5EF4-FFF2-40B4-BE49-F238E27FC236}">
                <a16:creationId xmlns:a16="http://schemas.microsoft.com/office/drawing/2014/main" id="{0A3EE703-935F-4E15-B9B0-AFCA1A6846AD}"/>
              </a:ext>
            </a:extLst>
          </p:cNvPr>
          <p:cNvCxnSpPr>
            <a:cxnSpLocks/>
            <a:stCxn id="18" idx="0"/>
          </p:cNvCxnSpPr>
          <p:nvPr/>
        </p:nvCxnSpPr>
        <p:spPr>
          <a:xfrm flipV="1">
            <a:off x="5857874" y="3752670"/>
            <a:ext cx="0" cy="9550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466376-F943-42A1-9770-E86772482791}"/>
              </a:ext>
            </a:extLst>
          </p:cNvPr>
          <p:cNvCxnSpPr>
            <a:cxnSpLocks/>
          </p:cNvCxnSpPr>
          <p:nvPr/>
        </p:nvCxnSpPr>
        <p:spPr>
          <a:xfrm flipV="1">
            <a:off x="3914774" y="3620866"/>
            <a:ext cx="8162926" cy="1251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736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cxnSp>
        <p:nvCxnSpPr>
          <p:cNvPr id="6" name="Straight Connector 5">
            <a:extLst>
              <a:ext uri="{FF2B5EF4-FFF2-40B4-BE49-F238E27FC236}">
                <a16:creationId xmlns:a16="http://schemas.microsoft.com/office/drawing/2014/main" id="{52CFA6B7-17FE-4443-A754-279FBE464426}"/>
              </a:ext>
            </a:extLst>
          </p:cNvPr>
          <p:cNvCxnSpPr/>
          <p:nvPr/>
        </p:nvCxnSpPr>
        <p:spPr>
          <a:xfrm flipV="1">
            <a:off x="4733925" y="3581400"/>
            <a:ext cx="7172325" cy="66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11ABE76-1DCB-4809-B7E8-86F8E2572223}"/>
              </a:ext>
            </a:extLst>
          </p:cNvPr>
          <p:cNvGrpSpPr/>
          <p:nvPr/>
        </p:nvGrpSpPr>
        <p:grpSpPr>
          <a:xfrm>
            <a:off x="3914776" y="200025"/>
            <a:ext cx="8277226" cy="6657977"/>
            <a:chOff x="3914776" y="200025"/>
            <a:chExt cx="8277226" cy="6657977"/>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51369" t="-52" r="5152" b="-5532"/>
            <a:stretch/>
          </p:blipFill>
          <p:spPr>
            <a:xfrm>
              <a:off x="3914776" y="200025"/>
              <a:ext cx="8277226" cy="6657977"/>
            </a:xfrm>
            <a:prstGeom prst="rect">
              <a:avLst/>
            </a:prstGeom>
          </p:spPr>
        </p:pic>
        <p:sp>
          <p:nvSpPr>
            <p:cNvPr id="14" name="Rectangle: Rounded Corners 13">
              <a:extLst>
                <a:ext uri="{FF2B5EF4-FFF2-40B4-BE49-F238E27FC236}">
                  <a16:creationId xmlns:a16="http://schemas.microsoft.com/office/drawing/2014/main" id="{E7CD9242-887E-4997-96E8-42B7CEFF8C1F}"/>
                </a:ext>
              </a:extLst>
            </p:cNvPr>
            <p:cNvSpPr/>
            <p:nvPr/>
          </p:nvSpPr>
          <p:spPr>
            <a:xfrm>
              <a:off x="5143500" y="200025"/>
              <a:ext cx="6019799" cy="78907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Line to probe along…</a:t>
              </a:r>
            </a:p>
          </p:txBody>
        </p:sp>
        <p:cxnSp>
          <p:nvCxnSpPr>
            <p:cNvPr id="16" name="Straight Arrow Connector 15">
              <a:extLst>
                <a:ext uri="{FF2B5EF4-FFF2-40B4-BE49-F238E27FC236}">
                  <a16:creationId xmlns:a16="http://schemas.microsoft.com/office/drawing/2014/main" id="{77432B1F-B831-49DD-8150-351477B163F1}"/>
                </a:ext>
              </a:extLst>
            </p:cNvPr>
            <p:cNvCxnSpPr>
              <a:cxnSpLocks/>
              <a:stCxn id="14" idx="2"/>
            </p:cNvCxnSpPr>
            <p:nvPr/>
          </p:nvCxnSpPr>
          <p:spPr>
            <a:xfrm>
              <a:off x="8153400" y="989095"/>
              <a:ext cx="66676" cy="25399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Plus Sign 6">
              <a:extLst>
                <a:ext uri="{FF2B5EF4-FFF2-40B4-BE49-F238E27FC236}">
                  <a16:creationId xmlns:a16="http://schemas.microsoft.com/office/drawing/2014/main" id="{F8ADD2EC-BE16-48CC-86D3-C5BABE56B60A}"/>
                </a:ext>
              </a:extLst>
            </p:cNvPr>
            <p:cNvSpPr/>
            <p:nvPr/>
          </p:nvSpPr>
          <p:spPr>
            <a:xfrm>
              <a:off x="4719621" y="3529012"/>
              <a:ext cx="857249" cy="789070"/>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extLst>
                <a:ext uri="{FF2B5EF4-FFF2-40B4-BE49-F238E27FC236}">
                  <a16:creationId xmlns:a16="http://schemas.microsoft.com/office/drawing/2014/main" id="{513C54F4-F37E-4F98-B35B-6B42DA2851FA}"/>
                </a:ext>
              </a:extLst>
            </p:cNvPr>
            <p:cNvSpPr/>
            <p:nvPr/>
          </p:nvSpPr>
          <p:spPr>
            <a:xfrm>
              <a:off x="5410196" y="3154552"/>
              <a:ext cx="971549" cy="485775"/>
            </a:xfrm>
            <a:prstGeom prst="mathMin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F19FE474-504F-42D0-A0CD-C224DCDEE2B7}"/>
                </a:ext>
              </a:extLst>
            </p:cNvPr>
            <p:cNvSpPr/>
            <p:nvPr/>
          </p:nvSpPr>
          <p:spPr>
            <a:xfrm>
              <a:off x="6288860" y="3557026"/>
              <a:ext cx="857249" cy="789070"/>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inus Sign 28">
              <a:extLst>
                <a:ext uri="{FF2B5EF4-FFF2-40B4-BE49-F238E27FC236}">
                  <a16:creationId xmlns:a16="http://schemas.microsoft.com/office/drawing/2014/main" id="{25A105B9-595C-4BEB-B3D6-5A92255DD9F0}"/>
                </a:ext>
              </a:extLst>
            </p:cNvPr>
            <p:cNvSpPr/>
            <p:nvPr/>
          </p:nvSpPr>
          <p:spPr>
            <a:xfrm>
              <a:off x="6981815" y="3118684"/>
              <a:ext cx="971549" cy="485775"/>
            </a:xfrm>
            <a:prstGeom prst="mathMin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lus Sign 30">
              <a:extLst>
                <a:ext uri="{FF2B5EF4-FFF2-40B4-BE49-F238E27FC236}">
                  <a16:creationId xmlns:a16="http://schemas.microsoft.com/office/drawing/2014/main" id="{7D1FAFA7-117F-484A-9F53-6A68F5631DDF}"/>
                </a:ext>
              </a:extLst>
            </p:cNvPr>
            <p:cNvSpPr/>
            <p:nvPr/>
          </p:nvSpPr>
          <p:spPr>
            <a:xfrm>
              <a:off x="7853354" y="3586758"/>
              <a:ext cx="857249" cy="789070"/>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inus Sign 31">
              <a:extLst>
                <a:ext uri="{FF2B5EF4-FFF2-40B4-BE49-F238E27FC236}">
                  <a16:creationId xmlns:a16="http://schemas.microsoft.com/office/drawing/2014/main" id="{BE1AAFF0-27AC-4E02-8EEB-D172BC7C08CE}"/>
                </a:ext>
              </a:extLst>
            </p:cNvPr>
            <p:cNvSpPr/>
            <p:nvPr/>
          </p:nvSpPr>
          <p:spPr>
            <a:xfrm>
              <a:off x="8572499" y="3137044"/>
              <a:ext cx="971549" cy="485775"/>
            </a:xfrm>
            <a:prstGeom prst="mathMin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lus Sign 33">
              <a:extLst>
                <a:ext uri="{FF2B5EF4-FFF2-40B4-BE49-F238E27FC236}">
                  <a16:creationId xmlns:a16="http://schemas.microsoft.com/office/drawing/2014/main" id="{8C356297-EEC4-4DFB-B4A6-8795CD6109B5}"/>
                </a:ext>
              </a:extLst>
            </p:cNvPr>
            <p:cNvSpPr/>
            <p:nvPr/>
          </p:nvSpPr>
          <p:spPr>
            <a:xfrm>
              <a:off x="9410688" y="3535551"/>
              <a:ext cx="857249" cy="789070"/>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inus Sign 34">
              <a:extLst>
                <a:ext uri="{FF2B5EF4-FFF2-40B4-BE49-F238E27FC236}">
                  <a16:creationId xmlns:a16="http://schemas.microsoft.com/office/drawing/2014/main" id="{8CCEAD1E-B074-4D4E-9951-CFEA3572C3AD}"/>
                </a:ext>
              </a:extLst>
            </p:cNvPr>
            <p:cNvSpPr/>
            <p:nvPr/>
          </p:nvSpPr>
          <p:spPr>
            <a:xfrm>
              <a:off x="10106024" y="3178462"/>
              <a:ext cx="971549" cy="485775"/>
            </a:xfrm>
            <a:prstGeom prst="mathMin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lus Sign 35">
              <a:extLst>
                <a:ext uri="{FF2B5EF4-FFF2-40B4-BE49-F238E27FC236}">
                  <a16:creationId xmlns:a16="http://schemas.microsoft.com/office/drawing/2014/main" id="{4705CAE7-9471-4822-B206-969B22C95BC8}"/>
                </a:ext>
              </a:extLst>
            </p:cNvPr>
            <p:cNvSpPr/>
            <p:nvPr/>
          </p:nvSpPr>
          <p:spPr>
            <a:xfrm>
              <a:off x="11015661" y="3469727"/>
              <a:ext cx="857249" cy="789070"/>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AD7AD9E2-4083-4F35-97BB-9F2F48C34EB8}"/>
              </a:ext>
            </a:extLst>
          </p:cNvPr>
          <p:cNvSpPr txBox="1"/>
          <p:nvPr/>
        </p:nvSpPr>
        <p:spPr>
          <a:xfrm>
            <a:off x="0" y="552122"/>
            <a:ext cx="4190999" cy="6124754"/>
          </a:xfrm>
          <a:prstGeom prst="rect">
            <a:avLst/>
          </a:prstGeom>
          <a:noFill/>
        </p:spPr>
        <p:txBody>
          <a:bodyPr wrap="square" rtlCol="0">
            <a:spAutoFit/>
          </a:bodyPr>
          <a:lstStyle/>
          <a:p>
            <a:r>
              <a:rPr lang="en-US" sz="2800" dirty="0">
                <a:solidFill>
                  <a:schemeClr val="bg1"/>
                </a:solidFill>
              </a:rPr>
              <a:t>13. Set your multimeter to the 200 Ohm setting, and probe each pair of adjacent contacts along the heater row on the now secured backplane. </a:t>
            </a:r>
          </a:p>
          <a:p>
            <a:r>
              <a:rPr lang="en-US" sz="2800" dirty="0">
                <a:solidFill>
                  <a:schemeClr val="bg1"/>
                </a:solidFill>
              </a:rPr>
              <a:t>Go back and tighten the screws until all the heater resistances read between 10 and 100 ohms. If all your screws are tightened evenly, all the resistances should cluster between 20 and 50 ohms.</a:t>
            </a:r>
          </a:p>
        </p:txBody>
      </p:sp>
    </p:spTree>
    <p:extLst>
      <p:ext uri="{BB962C8B-B14F-4D97-AF65-F5344CB8AC3E}">
        <p14:creationId xmlns:p14="http://schemas.microsoft.com/office/powerpoint/2010/main" val="162261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9530" y="412790"/>
            <a:ext cx="4190999" cy="6555641"/>
          </a:xfrm>
          <a:prstGeom prst="rect">
            <a:avLst/>
          </a:prstGeom>
          <a:noFill/>
        </p:spPr>
        <p:txBody>
          <a:bodyPr wrap="square" rtlCol="0">
            <a:spAutoFit/>
          </a:bodyPr>
          <a:lstStyle/>
          <a:p>
            <a:r>
              <a:rPr lang="en-US" sz="2800" dirty="0">
                <a:solidFill>
                  <a:schemeClr val="bg1"/>
                </a:solidFill>
              </a:rPr>
              <a:t>13. Set your multimeter to the 200 Ohm setting, and probe each pair of adjacent contacts along the heater row on the now secured backplane. </a:t>
            </a:r>
          </a:p>
          <a:p>
            <a:r>
              <a:rPr lang="en-US" sz="2800" dirty="0">
                <a:solidFill>
                  <a:schemeClr val="bg1"/>
                </a:solidFill>
              </a:rPr>
              <a:t>Go back and tighten the screws until all the heater resistances read between 10 and 100 ohms. If all your screws are tightened evenly and sufficiently, all the resistances should cluster between 20 and 50 ohms.</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4191000" y="200023"/>
            <a:ext cx="8010530" cy="6657977"/>
            <a:chOff x="2716543" y="2502564"/>
            <a:chExt cx="8819476" cy="4425011"/>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t="6776" b="6776"/>
            <a:stretch/>
          </p:blipFill>
          <p:spPr>
            <a:xfrm>
              <a:off x="2726686" y="2502564"/>
              <a:ext cx="8809333" cy="4425011"/>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2716543" y="3787721"/>
              <a:ext cx="3913007" cy="54994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2.54 mm </a:t>
              </a:r>
              <a:r>
                <a:rPr lang="en-US" sz="3200" dirty="0" err="1"/>
                <a:t>perfboard</a:t>
              </a:r>
              <a:r>
                <a:rPr lang="en-US" sz="3200" dirty="0"/>
                <a:t>  Backplane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629550" y="3349274"/>
              <a:ext cx="1733485" cy="7134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Rounded Corners 13">
            <a:extLst>
              <a:ext uri="{FF2B5EF4-FFF2-40B4-BE49-F238E27FC236}">
                <a16:creationId xmlns:a16="http://schemas.microsoft.com/office/drawing/2014/main" id="{E7CD9242-887E-4997-96E8-42B7CEFF8C1F}"/>
              </a:ext>
            </a:extLst>
          </p:cNvPr>
          <p:cNvSpPr/>
          <p:nvPr/>
        </p:nvSpPr>
        <p:spPr>
          <a:xfrm>
            <a:off x="4190999" y="276225"/>
            <a:ext cx="3314698" cy="1376649"/>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7505697" y="964550"/>
            <a:ext cx="1190625" cy="2937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A69AEE-30B7-442E-88A1-0A043C7946DC}"/>
              </a:ext>
            </a:extLst>
          </p:cNvPr>
          <p:cNvCxnSpPr>
            <a:cxnSpLocks/>
            <a:stCxn id="18" idx="3"/>
          </p:cNvCxnSpPr>
          <p:nvPr/>
        </p:nvCxnSpPr>
        <p:spPr>
          <a:xfrm flipV="1">
            <a:off x="7848596" y="1267144"/>
            <a:ext cx="2162179" cy="23913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7246912-D4CC-46B9-BE3B-58ABCD8AD79A}"/>
              </a:ext>
            </a:extLst>
          </p:cNvPr>
          <p:cNvSpPr/>
          <p:nvPr/>
        </p:nvSpPr>
        <p:spPr>
          <a:xfrm>
            <a:off x="4200211" y="3254328"/>
            <a:ext cx="3648385"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Multimeter probes</a:t>
            </a:r>
          </a:p>
        </p:txBody>
      </p:sp>
    </p:spTree>
    <p:extLst>
      <p:ext uri="{BB962C8B-B14F-4D97-AF65-F5344CB8AC3E}">
        <p14:creationId xmlns:p14="http://schemas.microsoft.com/office/powerpoint/2010/main" val="920117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190999" cy="4832092"/>
          </a:xfrm>
          <a:prstGeom prst="rect">
            <a:avLst/>
          </a:prstGeom>
          <a:noFill/>
        </p:spPr>
        <p:txBody>
          <a:bodyPr wrap="square" rtlCol="0">
            <a:spAutoFit/>
          </a:bodyPr>
          <a:lstStyle/>
          <a:p>
            <a:r>
              <a:rPr lang="en-US" sz="2800" dirty="0">
                <a:solidFill>
                  <a:schemeClr val="bg1"/>
                </a:solidFill>
              </a:rPr>
              <a:t>14. You may now use your hack saw, or mill to carefully release the print head assembly from the nozzle plate stock, if you did not cut the nozzle plate out separately…</a:t>
            </a:r>
          </a:p>
          <a:p>
            <a:r>
              <a:rPr lang="en-US" sz="2800" dirty="0">
                <a:solidFill>
                  <a:schemeClr val="bg1"/>
                </a:solidFill>
              </a:rPr>
              <a:t>This will be done by cutting flat through the surface of the 1.27 mm </a:t>
            </a:r>
            <a:r>
              <a:rPr lang="en-US" sz="2800" dirty="0" err="1">
                <a:solidFill>
                  <a:schemeClr val="bg1"/>
                </a:solidFill>
              </a:rPr>
              <a:t>perfboard</a:t>
            </a:r>
            <a:r>
              <a:rPr lang="en-US" sz="2800" dirty="0">
                <a:solidFill>
                  <a:schemeClr val="bg1"/>
                </a:solidFill>
              </a:rPr>
              <a:t> stock as shown…</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23296" t="284" r="8316" b="-284"/>
          <a:stretch/>
        </p:blipFill>
        <p:spPr>
          <a:xfrm>
            <a:off x="4200213" y="200023"/>
            <a:ext cx="8001317" cy="6657977"/>
          </a:xfrm>
          <a:prstGeom prst="rect">
            <a:avLst/>
          </a:prstGeom>
        </p:spPr>
      </p:pic>
      <p:sp>
        <p:nvSpPr>
          <p:cNvPr id="14" name="Rectangle: Rounded Corners 13">
            <a:extLst>
              <a:ext uri="{FF2B5EF4-FFF2-40B4-BE49-F238E27FC236}">
                <a16:creationId xmlns:a16="http://schemas.microsoft.com/office/drawing/2014/main" id="{E7CD9242-887E-4997-96E8-42B7CEFF8C1F}"/>
              </a:ext>
            </a:extLst>
          </p:cNvPr>
          <p:cNvSpPr/>
          <p:nvPr/>
        </p:nvSpPr>
        <p:spPr>
          <a:xfrm>
            <a:off x="4200213" y="5481351"/>
            <a:ext cx="3314698" cy="1376649"/>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7514911" y="6169676"/>
            <a:ext cx="111473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A69AEE-30B7-442E-88A1-0A043C7946DC}"/>
              </a:ext>
            </a:extLst>
          </p:cNvPr>
          <p:cNvCxnSpPr>
            <a:cxnSpLocks/>
            <a:stCxn id="18" idx="3"/>
          </p:cNvCxnSpPr>
          <p:nvPr/>
        </p:nvCxnSpPr>
        <p:spPr>
          <a:xfrm>
            <a:off x="6838950" y="1092488"/>
            <a:ext cx="31813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7246912-D4CC-46B9-BE3B-58ABCD8AD79A}"/>
              </a:ext>
            </a:extLst>
          </p:cNvPr>
          <p:cNvSpPr/>
          <p:nvPr/>
        </p:nvSpPr>
        <p:spPr>
          <a:xfrm>
            <a:off x="4271807" y="688323"/>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Hacksaw</a:t>
            </a:r>
          </a:p>
        </p:txBody>
      </p:sp>
      <p:cxnSp>
        <p:nvCxnSpPr>
          <p:cNvPr id="16" name="Straight Arrow Connector 15">
            <a:extLst>
              <a:ext uri="{FF2B5EF4-FFF2-40B4-BE49-F238E27FC236}">
                <a16:creationId xmlns:a16="http://schemas.microsoft.com/office/drawing/2014/main" id="{CECC5412-FC5F-4290-A417-236DCD374947}"/>
              </a:ext>
            </a:extLst>
          </p:cNvPr>
          <p:cNvCxnSpPr>
            <a:cxnSpLocks/>
            <a:stCxn id="17" idx="3"/>
          </p:cNvCxnSpPr>
          <p:nvPr/>
        </p:nvCxnSpPr>
        <p:spPr>
          <a:xfrm>
            <a:off x="6838950" y="4977175"/>
            <a:ext cx="1924050" cy="2806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CB6D553-FFA3-4957-8681-E16A78D99F08}"/>
              </a:ext>
            </a:extLst>
          </p:cNvPr>
          <p:cNvSpPr/>
          <p:nvPr/>
        </p:nvSpPr>
        <p:spPr>
          <a:xfrm>
            <a:off x="4271807" y="4573010"/>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Nozzle Plate</a:t>
            </a:r>
          </a:p>
        </p:txBody>
      </p:sp>
    </p:spTree>
    <p:extLst>
      <p:ext uri="{BB962C8B-B14F-4D97-AF65-F5344CB8AC3E}">
        <p14:creationId xmlns:p14="http://schemas.microsoft.com/office/powerpoint/2010/main" val="1433802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8140" t="5556" r="-62" b="-5556"/>
          <a:stretch/>
        </p:blipFill>
        <p:spPr>
          <a:xfrm>
            <a:off x="4200213" y="200023"/>
            <a:ext cx="8001317" cy="6657977"/>
          </a:xfrm>
          <a:prstGeom prst="rect">
            <a:avLst/>
          </a:prstGeom>
        </p:spPr>
      </p:pic>
      <p:sp>
        <p:nvSpPr>
          <p:cNvPr id="14" name="Rectangle: Rounded Corners 13">
            <a:extLst>
              <a:ext uri="{FF2B5EF4-FFF2-40B4-BE49-F238E27FC236}">
                <a16:creationId xmlns:a16="http://schemas.microsoft.com/office/drawing/2014/main" id="{E7CD9242-887E-4997-96E8-42B7CEFF8C1F}"/>
              </a:ext>
            </a:extLst>
          </p:cNvPr>
          <p:cNvSpPr/>
          <p:nvPr/>
        </p:nvSpPr>
        <p:spPr>
          <a:xfrm>
            <a:off x="4190999" y="4565483"/>
            <a:ext cx="3314698" cy="1376649"/>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7505697" y="5253808"/>
            <a:ext cx="46826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A69AEE-30B7-442E-88A1-0A043C7946DC}"/>
              </a:ext>
            </a:extLst>
          </p:cNvPr>
          <p:cNvCxnSpPr>
            <a:cxnSpLocks/>
            <a:stCxn id="18" idx="3"/>
          </p:cNvCxnSpPr>
          <p:nvPr/>
        </p:nvCxnSpPr>
        <p:spPr>
          <a:xfrm>
            <a:off x="6838950" y="1401129"/>
            <a:ext cx="2845824" cy="40800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7246912-D4CC-46B9-BE3B-58ABCD8AD79A}"/>
              </a:ext>
            </a:extLst>
          </p:cNvPr>
          <p:cNvSpPr/>
          <p:nvPr/>
        </p:nvSpPr>
        <p:spPr>
          <a:xfrm>
            <a:off x="4271807" y="688323"/>
            <a:ext cx="2567143" cy="1425612"/>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Hacksaw in flat cut position</a:t>
            </a:r>
          </a:p>
        </p:txBody>
      </p:sp>
      <p:cxnSp>
        <p:nvCxnSpPr>
          <p:cNvPr id="16" name="Straight Arrow Connector 15">
            <a:extLst>
              <a:ext uri="{FF2B5EF4-FFF2-40B4-BE49-F238E27FC236}">
                <a16:creationId xmlns:a16="http://schemas.microsoft.com/office/drawing/2014/main" id="{CECC5412-FC5F-4290-A417-236DCD374947}"/>
              </a:ext>
            </a:extLst>
          </p:cNvPr>
          <p:cNvCxnSpPr>
            <a:cxnSpLocks/>
            <a:stCxn id="17" idx="3"/>
          </p:cNvCxnSpPr>
          <p:nvPr/>
        </p:nvCxnSpPr>
        <p:spPr>
          <a:xfrm>
            <a:off x="6838950" y="3833165"/>
            <a:ext cx="244270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CB6D553-FFA3-4957-8681-E16A78D99F08}"/>
              </a:ext>
            </a:extLst>
          </p:cNvPr>
          <p:cNvSpPr/>
          <p:nvPr/>
        </p:nvSpPr>
        <p:spPr>
          <a:xfrm>
            <a:off x="4271807" y="3429000"/>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Nozzle Plate</a:t>
            </a:r>
          </a:p>
        </p:txBody>
      </p:sp>
      <p:cxnSp>
        <p:nvCxnSpPr>
          <p:cNvPr id="9" name="Straight Arrow Connector 8">
            <a:extLst>
              <a:ext uri="{FF2B5EF4-FFF2-40B4-BE49-F238E27FC236}">
                <a16:creationId xmlns:a16="http://schemas.microsoft.com/office/drawing/2014/main" id="{AEEDD34F-C677-4103-A906-17450989C27B}"/>
              </a:ext>
            </a:extLst>
          </p:cNvPr>
          <p:cNvCxnSpPr>
            <a:cxnSpLocks/>
          </p:cNvCxnSpPr>
          <p:nvPr/>
        </p:nvCxnSpPr>
        <p:spPr>
          <a:xfrm flipV="1">
            <a:off x="7973961" y="1219200"/>
            <a:ext cx="3972233" cy="78658"/>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FA89AB4-9676-46AF-85AD-E95305A43EDB}"/>
              </a:ext>
            </a:extLst>
          </p:cNvPr>
          <p:cNvSpPr/>
          <p:nvPr/>
        </p:nvSpPr>
        <p:spPr>
          <a:xfrm>
            <a:off x="8755163" y="506620"/>
            <a:ext cx="2567143" cy="52322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Saw Motion</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4832092"/>
          </a:xfrm>
          <a:prstGeom prst="rect">
            <a:avLst/>
          </a:prstGeom>
          <a:noFill/>
        </p:spPr>
        <p:txBody>
          <a:bodyPr wrap="square" rtlCol="0">
            <a:spAutoFit/>
          </a:bodyPr>
          <a:lstStyle/>
          <a:p>
            <a:r>
              <a:rPr lang="en-US" sz="2800" dirty="0">
                <a:solidFill>
                  <a:schemeClr val="bg1"/>
                </a:solidFill>
              </a:rPr>
              <a:t>14. You may now use your hack saw, or mill to carefully release the print head assembly from the nozzle plate stock, if you did not cut the nozzle plate out separately…</a:t>
            </a:r>
          </a:p>
          <a:p>
            <a:r>
              <a:rPr lang="en-US" sz="2800" dirty="0">
                <a:solidFill>
                  <a:schemeClr val="bg1"/>
                </a:solidFill>
              </a:rPr>
              <a:t>This will be done by cutting flat through the surface of the 1.27 mm </a:t>
            </a:r>
            <a:r>
              <a:rPr lang="en-US" sz="2800" dirty="0" err="1">
                <a:solidFill>
                  <a:schemeClr val="bg1"/>
                </a:solidFill>
              </a:rPr>
              <a:t>perfboard</a:t>
            </a:r>
            <a:r>
              <a:rPr lang="en-US" sz="2800" dirty="0">
                <a:solidFill>
                  <a:schemeClr val="bg1"/>
                </a:solidFill>
              </a:rPr>
              <a:t> stock as shown…</a:t>
            </a:r>
          </a:p>
        </p:txBody>
      </p:sp>
    </p:spTree>
    <p:extLst>
      <p:ext uri="{BB962C8B-B14F-4D97-AF65-F5344CB8AC3E}">
        <p14:creationId xmlns:p14="http://schemas.microsoft.com/office/powerpoint/2010/main" val="138255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3459" t="3004" r="17923" b="-3004"/>
          <a:stretch/>
        </p:blipFill>
        <p:spPr>
          <a:xfrm>
            <a:off x="4200213" y="200023"/>
            <a:ext cx="8001317" cy="6657977"/>
          </a:xfrm>
          <a:prstGeom prst="rect">
            <a:avLst/>
          </a:prstGeom>
        </p:spPr>
      </p:pic>
      <p:sp>
        <p:nvSpPr>
          <p:cNvPr id="14" name="Rectangle: Rounded Corners 13">
            <a:extLst>
              <a:ext uri="{FF2B5EF4-FFF2-40B4-BE49-F238E27FC236}">
                <a16:creationId xmlns:a16="http://schemas.microsoft.com/office/drawing/2014/main" id="{E7CD9242-887E-4997-96E8-42B7CEFF8C1F}"/>
              </a:ext>
            </a:extLst>
          </p:cNvPr>
          <p:cNvSpPr/>
          <p:nvPr/>
        </p:nvSpPr>
        <p:spPr>
          <a:xfrm>
            <a:off x="4190999" y="5456871"/>
            <a:ext cx="3314698" cy="1376649"/>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6" name="Straight Arrow Connector 15">
            <a:extLst>
              <a:ext uri="{FF2B5EF4-FFF2-40B4-BE49-F238E27FC236}">
                <a16:creationId xmlns:a16="http://schemas.microsoft.com/office/drawing/2014/main" id="{CECC5412-FC5F-4290-A417-236DCD374947}"/>
              </a:ext>
            </a:extLst>
          </p:cNvPr>
          <p:cNvCxnSpPr>
            <a:cxnSpLocks/>
            <a:stCxn id="17" idx="3"/>
          </p:cNvCxnSpPr>
          <p:nvPr/>
        </p:nvCxnSpPr>
        <p:spPr>
          <a:xfrm>
            <a:off x="6838950" y="2746192"/>
            <a:ext cx="1533525" cy="1635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CB6D553-FFA3-4957-8681-E16A78D99F08}"/>
              </a:ext>
            </a:extLst>
          </p:cNvPr>
          <p:cNvSpPr/>
          <p:nvPr/>
        </p:nvSpPr>
        <p:spPr>
          <a:xfrm>
            <a:off x="4271807" y="2342027"/>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Nozzle Plate</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3970318"/>
          </a:xfrm>
          <a:prstGeom prst="rect">
            <a:avLst/>
          </a:prstGeom>
          <a:noFill/>
        </p:spPr>
        <p:txBody>
          <a:bodyPr wrap="square" rtlCol="0">
            <a:spAutoFit/>
          </a:bodyPr>
          <a:lstStyle/>
          <a:p>
            <a:r>
              <a:rPr lang="en-US" sz="2800" dirty="0">
                <a:solidFill>
                  <a:schemeClr val="bg1"/>
                </a:solidFill>
              </a:rPr>
              <a:t>14. Cutting through the 1.27mm </a:t>
            </a:r>
            <a:r>
              <a:rPr lang="en-US" sz="2800" dirty="0" err="1">
                <a:solidFill>
                  <a:schemeClr val="bg1"/>
                </a:solidFill>
              </a:rPr>
              <a:t>perfboard</a:t>
            </a:r>
            <a:r>
              <a:rPr lang="en-US" sz="2800" dirty="0">
                <a:solidFill>
                  <a:schemeClr val="bg1"/>
                </a:solidFill>
              </a:rPr>
              <a:t> is quite tough. It takes some patience and a turdy work surface. A clamp or other work piece holder can help, though it is possible to perform the release entirely by hand. </a:t>
            </a:r>
          </a:p>
        </p:txBody>
      </p:sp>
    </p:spTree>
    <p:extLst>
      <p:ext uri="{BB962C8B-B14F-4D97-AF65-F5344CB8AC3E}">
        <p14:creationId xmlns:p14="http://schemas.microsoft.com/office/powerpoint/2010/main" val="997951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3212" t="-523" r="-68" b="523"/>
          <a:stretch/>
        </p:blipFill>
        <p:spPr>
          <a:xfrm>
            <a:off x="4200213" y="200023"/>
            <a:ext cx="8001317" cy="6657977"/>
          </a:xfrm>
          <a:prstGeom prst="rect">
            <a:avLst/>
          </a:prstGeom>
        </p:spPr>
      </p:pic>
      <p:sp>
        <p:nvSpPr>
          <p:cNvPr id="14" name="Rectangle: Rounded Corners 13">
            <a:extLst>
              <a:ext uri="{FF2B5EF4-FFF2-40B4-BE49-F238E27FC236}">
                <a16:creationId xmlns:a16="http://schemas.microsoft.com/office/drawing/2014/main" id="{E7CD9242-887E-4997-96E8-42B7CEFF8C1F}"/>
              </a:ext>
            </a:extLst>
          </p:cNvPr>
          <p:cNvSpPr/>
          <p:nvPr/>
        </p:nvSpPr>
        <p:spPr>
          <a:xfrm>
            <a:off x="4190999" y="5456871"/>
            <a:ext cx="3314698" cy="1376649"/>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6" name="Straight Arrow Connector 15">
            <a:extLst>
              <a:ext uri="{FF2B5EF4-FFF2-40B4-BE49-F238E27FC236}">
                <a16:creationId xmlns:a16="http://schemas.microsoft.com/office/drawing/2014/main" id="{CECC5412-FC5F-4290-A417-236DCD374947}"/>
              </a:ext>
            </a:extLst>
          </p:cNvPr>
          <p:cNvCxnSpPr>
            <a:cxnSpLocks/>
            <a:stCxn id="17" idx="3"/>
          </p:cNvCxnSpPr>
          <p:nvPr/>
        </p:nvCxnSpPr>
        <p:spPr>
          <a:xfrm>
            <a:off x="6838950" y="2746192"/>
            <a:ext cx="3160456" cy="7397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CB6D553-FFA3-4957-8681-E16A78D99F08}"/>
              </a:ext>
            </a:extLst>
          </p:cNvPr>
          <p:cNvSpPr/>
          <p:nvPr/>
        </p:nvSpPr>
        <p:spPr>
          <a:xfrm>
            <a:off x="4271807" y="2342027"/>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Nozzle Plate</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5262979"/>
          </a:xfrm>
          <a:prstGeom prst="rect">
            <a:avLst/>
          </a:prstGeom>
          <a:noFill/>
        </p:spPr>
        <p:txBody>
          <a:bodyPr wrap="square" rtlCol="0">
            <a:spAutoFit/>
          </a:bodyPr>
          <a:lstStyle/>
          <a:p>
            <a:r>
              <a:rPr lang="en-US" sz="2800" dirty="0">
                <a:solidFill>
                  <a:schemeClr val="bg1"/>
                </a:solidFill>
              </a:rPr>
              <a:t>14. You may find that pieces of the nozzle plate stock 1.27mm </a:t>
            </a:r>
            <a:r>
              <a:rPr lang="en-US" sz="2800" dirty="0" err="1">
                <a:solidFill>
                  <a:schemeClr val="bg1"/>
                </a:solidFill>
              </a:rPr>
              <a:t>perfboard</a:t>
            </a:r>
            <a:r>
              <a:rPr lang="en-US" sz="2800" dirty="0">
                <a:solidFill>
                  <a:schemeClr val="bg1"/>
                </a:solidFill>
              </a:rPr>
              <a:t> break off as you saw through it. Stop once you can see the 2.54 mm </a:t>
            </a:r>
            <a:r>
              <a:rPr lang="en-US" sz="2800" dirty="0" err="1">
                <a:solidFill>
                  <a:schemeClr val="bg1"/>
                </a:solidFill>
              </a:rPr>
              <a:t>perfboard</a:t>
            </a:r>
            <a:r>
              <a:rPr lang="en-US" sz="2800" dirty="0">
                <a:solidFill>
                  <a:schemeClr val="bg1"/>
                </a:solidFill>
              </a:rPr>
              <a:t> back plane showing. Be sure to leave the 2.54 mm </a:t>
            </a:r>
            <a:r>
              <a:rPr lang="en-US" sz="2800" dirty="0" err="1">
                <a:solidFill>
                  <a:schemeClr val="bg1"/>
                </a:solidFill>
              </a:rPr>
              <a:t>perfboard</a:t>
            </a:r>
            <a:r>
              <a:rPr lang="en-US" sz="2800" dirty="0">
                <a:solidFill>
                  <a:schemeClr val="bg1"/>
                </a:solidFill>
              </a:rPr>
              <a:t> excess material around the nozzle plate, to use as a flange for later.</a:t>
            </a:r>
          </a:p>
        </p:txBody>
      </p:sp>
      <p:cxnSp>
        <p:nvCxnSpPr>
          <p:cNvPr id="9" name="Straight Arrow Connector 8">
            <a:extLst>
              <a:ext uri="{FF2B5EF4-FFF2-40B4-BE49-F238E27FC236}">
                <a16:creationId xmlns:a16="http://schemas.microsoft.com/office/drawing/2014/main" id="{559883FE-A321-4986-8689-1E823A31D931}"/>
              </a:ext>
            </a:extLst>
          </p:cNvPr>
          <p:cNvCxnSpPr>
            <a:cxnSpLocks/>
            <a:stCxn id="14" idx="3"/>
          </p:cNvCxnSpPr>
          <p:nvPr/>
        </p:nvCxnSpPr>
        <p:spPr>
          <a:xfrm flipV="1">
            <a:off x="7505697" y="5997677"/>
            <a:ext cx="913481" cy="1475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531D02B7-8E26-4CF5-9490-26034A0B5CDA}"/>
              </a:ext>
            </a:extLst>
          </p:cNvPr>
          <p:cNvSpPr/>
          <p:nvPr/>
        </p:nvSpPr>
        <p:spPr>
          <a:xfrm>
            <a:off x="4200213" y="3932704"/>
            <a:ext cx="3314698" cy="1376649"/>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 plane flange showing</a:t>
            </a:r>
          </a:p>
        </p:txBody>
      </p:sp>
      <p:cxnSp>
        <p:nvCxnSpPr>
          <p:cNvPr id="18" name="Straight Arrow Connector 17">
            <a:extLst>
              <a:ext uri="{FF2B5EF4-FFF2-40B4-BE49-F238E27FC236}">
                <a16:creationId xmlns:a16="http://schemas.microsoft.com/office/drawing/2014/main" id="{628FFAFE-DE10-46CA-9D3E-44FC6289B827}"/>
              </a:ext>
            </a:extLst>
          </p:cNvPr>
          <p:cNvCxnSpPr>
            <a:cxnSpLocks/>
            <a:stCxn id="15" idx="3"/>
          </p:cNvCxnSpPr>
          <p:nvPr/>
        </p:nvCxnSpPr>
        <p:spPr>
          <a:xfrm flipV="1">
            <a:off x="7514911" y="4148052"/>
            <a:ext cx="3684031" cy="47297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316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6124754"/>
          </a:xfrm>
          <a:prstGeom prst="rect">
            <a:avLst/>
          </a:prstGeom>
          <a:noFill/>
        </p:spPr>
        <p:txBody>
          <a:bodyPr wrap="square" rtlCol="0">
            <a:spAutoFit/>
          </a:bodyPr>
          <a:lstStyle/>
          <a:p>
            <a:r>
              <a:rPr lang="en-US" sz="2800" dirty="0">
                <a:solidFill>
                  <a:schemeClr val="bg1"/>
                </a:solidFill>
              </a:rPr>
              <a:t>15. After perhaps 10 minutes of steady work, you should end up with something like what you see in this image of the released print head. Each active nozzle (every other hole in the 1.27 mm </a:t>
            </a:r>
            <a:r>
              <a:rPr lang="en-US" sz="2800" dirty="0" err="1">
                <a:solidFill>
                  <a:schemeClr val="bg1"/>
                </a:solidFill>
              </a:rPr>
              <a:t>perfboard</a:t>
            </a:r>
            <a:r>
              <a:rPr lang="en-US" sz="2800" dirty="0">
                <a:solidFill>
                  <a:schemeClr val="bg1"/>
                </a:solidFill>
              </a:rPr>
              <a:t> nozzle plate) is ~0.635 mm in diameter and ~1.6 mm deep.  Each is plated with copper and nickel which serves as a thermal barrier coating.</a:t>
            </a:r>
          </a:p>
        </p:txBody>
      </p:sp>
      <p:grpSp>
        <p:nvGrpSpPr>
          <p:cNvPr id="51" name="Group 50">
            <a:extLst>
              <a:ext uri="{FF2B5EF4-FFF2-40B4-BE49-F238E27FC236}">
                <a16:creationId xmlns:a16="http://schemas.microsoft.com/office/drawing/2014/main" id="{50E5BE36-4D3F-460B-9178-E1F08F632CB5}"/>
              </a:ext>
            </a:extLst>
          </p:cNvPr>
          <p:cNvGrpSpPr/>
          <p:nvPr/>
        </p:nvGrpSpPr>
        <p:grpSpPr>
          <a:xfrm>
            <a:off x="4190999" y="200023"/>
            <a:ext cx="8010531" cy="6657977"/>
            <a:chOff x="4190999" y="200023"/>
            <a:chExt cx="8010531" cy="6657977"/>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50811" r="3725"/>
            <a:stretch/>
          </p:blipFill>
          <p:spPr>
            <a:xfrm>
              <a:off x="4200213" y="200023"/>
              <a:ext cx="8001317" cy="6657977"/>
            </a:xfrm>
            <a:prstGeom prst="rect">
              <a:avLst/>
            </a:prstGeom>
          </p:spPr>
        </p:pic>
        <p:cxnSp>
          <p:nvCxnSpPr>
            <p:cNvPr id="16" name="Straight Arrow Connector 15">
              <a:extLst>
                <a:ext uri="{FF2B5EF4-FFF2-40B4-BE49-F238E27FC236}">
                  <a16:creationId xmlns:a16="http://schemas.microsoft.com/office/drawing/2014/main" id="{CECC5412-FC5F-4290-A417-236DCD374947}"/>
                </a:ext>
              </a:extLst>
            </p:cNvPr>
            <p:cNvCxnSpPr>
              <a:cxnSpLocks/>
              <a:stCxn id="17" idx="3"/>
            </p:cNvCxnSpPr>
            <p:nvPr/>
          </p:nvCxnSpPr>
          <p:spPr>
            <a:xfrm>
              <a:off x="6758142" y="2144133"/>
              <a:ext cx="2433483" cy="1284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CB6D553-FFA3-4957-8681-E16A78D99F08}"/>
                </a:ext>
              </a:extLst>
            </p:cNvPr>
            <p:cNvSpPr/>
            <p:nvPr/>
          </p:nvSpPr>
          <p:spPr>
            <a:xfrm>
              <a:off x="4190999" y="1739968"/>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Nozzle Plate</a:t>
              </a:r>
            </a:p>
          </p:txBody>
        </p:sp>
        <p:sp>
          <p:nvSpPr>
            <p:cNvPr id="15" name="Rectangle: Rounded Corners 14">
              <a:extLst>
                <a:ext uri="{FF2B5EF4-FFF2-40B4-BE49-F238E27FC236}">
                  <a16:creationId xmlns:a16="http://schemas.microsoft.com/office/drawing/2014/main" id="{531D02B7-8E26-4CF5-9490-26034A0B5CDA}"/>
                </a:ext>
              </a:extLst>
            </p:cNvPr>
            <p:cNvSpPr/>
            <p:nvPr/>
          </p:nvSpPr>
          <p:spPr>
            <a:xfrm>
              <a:off x="4190999" y="1027164"/>
              <a:ext cx="3314698" cy="68306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 plane flange</a:t>
              </a:r>
            </a:p>
          </p:txBody>
        </p:sp>
        <p:cxnSp>
          <p:nvCxnSpPr>
            <p:cNvPr id="18" name="Straight Arrow Connector 17">
              <a:extLst>
                <a:ext uri="{FF2B5EF4-FFF2-40B4-BE49-F238E27FC236}">
                  <a16:creationId xmlns:a16="http://schemas.microsoft.com/office/drawing/2014/main" id="{628FFAFE-DE10-46CA-9D3E-44FC6289B827}"/>
                </a:ext>
              </a:extLst>
            </p:cNvPr>
            <p:cNvCxnSpPr>
              <a:cxnSpLocks/>
              <a:stCxn id="15" idx="3"/>
            </p:cNvCxnSpPr>
            <p:nvPr/>
          </p:nvCxnSpPr>
          <p:spPr>
            <a:xfrm>
              <a:off x="7505697" y="1368698"/>
              <a:ext cx="2428878" cy="8823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CEA36E-FA73-4ECB-B71C-BB1B28C63DA9}"/>
                </a:ext>
              </a:extLst>
            </p:cNvPr>
            <p:cNvCxnSpPr>
              <a:cxnSpLocks/>
              <a:stCxn id="21" idx="3"/>
            </p:cNvCxnSpPr>
            <p:nvPr/>
          </p:nvCxnSpPr>
          <p:spPr>
            <a:xfrm flipH="1" flipV="1">
              <a:off x="6096000" y="3833165"/>
              <a:ext cx="662142" cy="17910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966ABEBC-8697-4415-9235-FF493FE91755}"/>
                </a:ext>
              </a:extLst>
            </p:cNvPr>
            <p:cNvSpPr/>
            <p:nvPr/>
          </p:nvSpPr>
          <p:spPr>
            <a:xfrm>
              <a:off x="4190999" y="5220022"/>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Active Nozzles</a:t>
              </a:r>
            </a:p>
          </p:txBody>
        </p:sp>
        <p:cxnSp>
          <p:nvCxnSpPr>
            <p:cNvPr id="24" name="Straight Arrow Connector 23">
              <a:extLst>
                <a:ext uri="{FF2B5EF4-FFF2-40B4-BE49-F238E27FC236}">
                  <a16:creationId xmlns:a16="http://schemas.microsoft.com/office/drawing/2014/main" id="{94702E5D-A5BE-4D44-B119-215F4F5FC76A}"/>
                </a:ext>
              </a:extLst>
            </p:cNvPr>
            <p:cNvCxnSpPr>
              <a:cxnSpLocks/>
              <a:stCxn id="21" idx="3"/>
            </p:cNvCxnSpPr>
            <p:nvPr/>
          </p:nvCxnSpPr>
          <p:spPr>
            <a:xfrm flipV="1">
              <a:off x="6758142" y="3862901"/>
              <a:ext cx="80808" cy="17612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E6E7717-E5E8-404E-A2D3-3CA76F15439A}"/>
                </a:ext>
              </a:extLst>
            </p:cNvPr>
            <p:cNvCxnSpPr>
              <a:cxnSpLocks/>
              <a:stCxn id="21" idx="3"/>
            </p:cNvCxnSpPr>
            <p:nvPr/>
          </p:nvCxnSpPr>
          <p:spPr>
            <a:xfrm flipV="1">
              <a:off x="6758142" y="3905419"/>
              <a:ext cx="747555" cy="17187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971756A-F388-4CF1-BA2F-7C073DA78DCD}"/>
                </a:ext>
              </a:extLst>
            </p:cNvPr>
            <p:cNvCxnSpPr>
              <a:cxnSpLocks/>
              <a:stCxn id="21" idx="3"/>
            </p:cNvCxnSpPr>
            <p:nvPr/>
          </p:nvCxnSpPr>
          <p:spPr>
            <a:xfrm flipV="1">
              <a:off x="6758142" y="3862901"/>
              <a:ext cx="1528608" cy="17612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25605A4-7FFC-4748-A441-FF755295CB6C}"/>
                </a:ext>
              </a:extLst>
            </p:cNvPr>
            <p:cNvCxnSpPr>
              <a:cxnSpLocks/>
              <a:stCxn id="21" idx="3"/>
            </p:cNvCxnSpPr>
            <p:nvPr/>
          </p:nvCxnSpPr>
          <p:spPr>
            <a:xfrm flipV="1">
              <a:off x="6758142" y="3905419"/>
              <a:ext cx="2214408" cy="17187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191841F-DC93-4DDE-B1D0-FDB8F29DFDBE}"/>
                </a:ext>
              </a:extLst>
            </p:cNvPr>
            <p:cNvCxnSpPr>
              <a:cxnSpLocks/>
              <a:stCxn id="21" idx="3"/>
            </p:cNvCxnSpPr>
            <p:nvPr/>
          </p:nvCxnSpPr>
          <p:spPr>
            <a:xfrm flipV="1">
              <a:off x="6758142" y="3935155"/>
              <a:ext cx="2928783" cy="16890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42B0F89-492D-4A6B-A234-950BE7C39066}"/>
                </a:ext>
              </a:extLst>
            </p:cNvPr>
            <p:cNvCxnSpPr>
              <a:cxnSpLocks/>
              <a:stCxn id="21" idx="3"/>
            </p:cNvCxnSpPr>
            <p:nvPr/>
          </p:nvCxnSpPr>
          <p:spPr>
            <a:xfrm flipV="1">
              <a:off x="6758142" y="4010025"/>
              <a:ext cx="3681258" cy="16141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CAA08BC-1049-414D-90DA-F16A05AB7460}"/>
                </a:ext>
              </a:extLst>
            </p:cNvPr>
            <p:cNvCxnSpPr>
              <a:cxnSpLocks/>
              <a:stCxn id="21" idx="3"/>
            </p:cNvCxnSpPr>
            <p:nvPr/>
          </p:nvCxnSpPr>
          <p:spPr>
            <a:xfrm flipV="1">
              <a:off x="6758142" y="4010025"/>
              <a:ext cx="4424208" cy="16141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E570254-5B61-476F-9923-AA9D2CB16DF7}"/>
                </a:ext>
              </a:extLst>
            </p:cNvPr>
            <p:cNvSpPr/>
            <p:nvPr/>
          </p:nvSpPr>
          <p:spPr>
            <a:xfrm>
              <a:off x="5915182" y="3553507"/>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BADE4CD-51B3-4961-9021-19F5DEF11A28}"/>
                </a:ext>
              </a:extLst>
            </p:cNvPr>
            <p:cNvSpPr/>
            <p:nvPr/>
          </p:nvSpPr>
          <p:spPr>
            <a:xfrm>
              <a:off x="6605899" y="3590943"/>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575E02F-68D7-4724-B8D5-9525A8E8CB70}"/>
                </a:ext>
              </a:extLst>
            </p:cNvPr>
            <p:cNvSpPr/>
            <p:nvPr/>
          </p:nvSpPr>
          <p:spPr>
            <a:xfrm>
              <a:off x="7344091" y="3600450"/>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0D4952D-28B7-4F6A-9A11-D90B08CA262F}"/>
                </a:ext>
              </a:extLst>
            </p:cNvPr>
            <p:cNvSpPr/>
            <p:nvPr/>
          </p:nvSpPr>
          <p:spPr>
            <a:xfrm>
              <a:off x="8077358" y="3629023"/>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C5D1ED4-D308-4E01-88DD-0D41630597EA}"/>
                </a:ext>
              </a:extLst>
            </p:cNvPr>
            <p:cNvSpPr/>
            <p:nvPr/>
          </p:nvSpPr>
          <p:spPr>
            <a:xfrm>
              <a:off x="8770299" y="3658113"/>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86F2D04-4ACF-4257-BCA9-7F7B8141D40C}"/>
                </a:ext>
              </a:extLst>
            </p:cNvPr>
            <p:cNvSpPr/>
            <p:nvPr/>
          </p:nvSpPr>
          <p:spPr>
            <a:xfrm>
              <a:off x="9496192" y="3692933"/>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30ACEF0-680F-47C9-8E86-08062AA93CF5}"/>
                </a:ext>
              </a:extLst>
            </p:cNvPr>
            <p:cNvSpPr/>
            <p:nvPr/>
          </p:nvSpPr>
          <p:spPr>
            <a:xfrm>
              <a:off x="10248667" y="3705226"/>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549B05D-65FE-42F3-8582-AEB6F861ECD3}"/>
                </a:ext>
              </a:extLst>
            </p:cNvPr>
            <p:cNvSpPr/>
            <p:nvPr/>
          </p:nvSpPr>
          <p:spPr>
            <a:xfrm>
              <a:off x="10984703" y="3778341"/>
              <a:ext cx="371707" cy="369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9443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4832092"/>
          </a:xfrm>
          <a:prstGeom prst="rect">
            <a:avLst/>
          </a:prstGeom>
          <a:noFill/>
        </p:spPr>
        <p:txBody>
          <a:bodyPr wrap="square" rtlCol="0">
            <a:spAutoFit/>
          </a:bodyPr>
          <a:lstStyle/>
          <a:p>
            <a:r>
              <a:rPr lang="en-US" sz="2800" dirty="0">
                <a:solidFill>
                  <a:schemeClr val="bg1"/>
                </a:solidFill>
              </a:rPr>
              <a:t>15. Take note of the heater and nozzle locations. Each heater formed by the contacts of the 2.54 mm pitch </a:t>
            </a:r>
            <a:r>
              <a:rPr lang="en-US" sz="2800" dirty="0" err="1">
                <a:solidFill>
                  <a:schemeClr val="bg1"/>
                </a:solidFill>
              </a:rPr>
              <a:t>perfboard</a:t>
            </a:r>
            <a:r>
              <a:rPr lang="en-US" sz="2800" dirty="0">
                <a:solidFill>
                  <a:schemeClr val="bg1"/>
                </a:solidFill>
              </a:rPr>
              <a:t> pressing against the silicon carbide monofilament, create heaters that are cylindrical and have dimensions of ~0.5mm long X 0.135mm diameter. </a:t>
            </a:r>
          </a:p>
        </p:txBody>
      </p:sp>
      <p:grpSp>
        <p:nvGrpSpPr>
          <p:cNvPr id="7" name="Group 6">
            <a:extLst>
              <a:ext uri="{FF2B5EF4-FFF2-40B4-BE49-F238E27FC236}">
                <a16:creationId xmlns:a16="http://schemas.microsoft.com/office/drawing/2014/main" id="{7A2C1341-78BB-434A-88D1-3F21CD6A841B}"/>
              </a:ext>
            </a:extLst>
          </p:cNvPr>
          <p:cNvGrpSpPr/>
          <p:nvPr/>
        </p:nvGrpSpPr>
        <p:grpSpPr>
          <a:xfrm>
            <a:off x="4715635" y="0"/>
            <a:ext cx="8715229" cy="6858000"/>
            <a:chOff x="4715635" y="0"/>
            <a:chExt cx="8715229"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52236" t="-925" r="-8566" b="925"/>
            <a:stretch/>
          </p:blipFill>
          <p:spPr>
            <a:xfrm>
              <a:off x="4715635" y="0"/>
              <a:ext cx="8715229" cy="6858000"/>
            </a:xfrm>
            <a:prstGeom prst="rect">
              <a:avLst/>
            </a:prstGeom>
          </p:spPr>
        </p:pic>
        <p:cxnSp>
          <p:nvCxnSpPr>
            <p:cNvPr id="4" name="Straight Connector 3">
              <a:extLst>
                <a:ext uri="{FF2B5EF4-FFF2-40B4-BE49-F238E27FC236}">
                  <a16:creationId xmlns:a16="http://schemas.microsoft.com/office/drawing/2014/main" id="{24FF9934-67BD-436E-86CB-F6B70FA5ECC2}"/>
                </a:ext>
              </a:extLst>
            </p:cNvPr>
            <p:cNvCxnSpPr>
              <a:cxnSpLocks/>
            </p:cNvCxnSpPr>
            <p:nvPr/>
          </p:nvCxnSpPr>
          <p:spPr>
            <a:xfrm>
              <a:off x="7531509"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351C6C-0D0E-4522-B7B2-E229F607444E}"/>
                </a:ext>
              </a:extLst>
            </p:cNvPr>
            <p:cNvCxnSpPr>
              <a:cxnSpLocks/>
            </p:cNvCxnSpPr>
            <p:nvPr/>
          </p:nvCxnSpPr>
          <p:spPr>
            <a:xfrm>
              <a:off x="7998542"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AA4607-1C74-4A4A-A7F4-7E2D431345D9}"/>
                </a:ext>
              </a:extLst>
            </p:cNvPr>
            <p:cNvCxnSpPr>
              <a:cxnSpLocks/>
            </p:cNvCxnSpPr>
            <p:nvPr/>
          </p:nvCxnSpPr>
          <p:spPr>
            <a:xfrm>
              <a:off x="8455742"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C3F9BAE-3DAC-486F-811B-9A6D777593A8}"/>
                </a:ext>
              </a:extLst>
            </p:cNvPr>
            <p:cNvCxnSpPr>
              <a:cxnSpLocks/>
            </p:cNvCxnSpPr>
            <p:nvPr/>
          </p:nvCxnSpPr>
          <p:spPr>
            <a:xfrm>
              <a:off x="8912942"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E51FD9-6890-49C9-8E7A-45AFEEAC2FA3}"/>
                </a:ext>
              </a:extLst>
            </p:cNvPr>
            <p:cNvCxnSpPr>
              <a:cxnSpLocks/>
            </p:cNvCxnSpPr>
            <p:nvPr/>
          </p:nvCxnSpPr>
          <p:spPr>
            <a:xfrm>
              <a:off x="9399638"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3145FE-51F8-412A-9B6A-75DA91C7D15D}"/>
                </a:ext>
              </a:extLst>
            </p:cNvPr>
            <p:cNvCxnSpPr>
              <a:cxnSpLocks/>
            </p:cNvCxnSpPr>
            <p:nvPr/>
          </p:nvCxnSpPr>
          <p:spPr>
            <a:xfrm>
              <a:off x="9886335"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31A5C3-CE36-4C9A-A277-5EEDF0EE2ECE}"/>
                </a:ext>
              </a:extLst>
            </p:cNvPr>
            <p:cNvCxnSpPr>
              <a:cxnSpLocks/>
            </p:cNvCxnSpPr>
            <p:nvPr/>
          </p:nvCxnSpPr>
          <p:spPr>
            <a:xfrm>
              <a:off x="10363200"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9F56EA-3538-466D-A5B0-7937AE0FEB20}"/>
                </a:ext>
              </a:extLst>
            </p:cNvPr>
            <p:cNvCxnSpPr>
              <a:cxnSpLocks/>
            </p:cNvCxnSpPr>
            <p:nvPr/>
          </p:nvCxnSpPr>
          <p:spPr>
            <a:xfrm>
              <a:off x="10830232"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Rounded Corners 40">
            <a:extLst>
              <a:ext uri="{FF2B5EF4-FFF2-40B4-BE49-F238E27FC236}">
                <a16:creationId xmlns:a16="http://schemas.microsoft.com/office/drawing/2014/main" id="{517E36E1-FD06-4F4B-B178-3D2069B9BBBF}"/>
              </a:ext>
            </a:extLst>
          </p:cNvPr>
          <p:cNvSpPr/>
          <p:nvPr/>
        </p:nvSpPr>
        <p:spPr>
          <a:xfrm>
            <a:off x="4715635" y="5406834"/>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Heater Locations</a:t>
            </a:r>
          </a:p>
        </p:txBody>
      </p:sp>
      <p:cxnSp>
        <p:nvCxnSpPr>
          <p:cNvPr id="42" name="Straight Arrow Connector 41">
            <a:extLst>
              <a:ext uri="{FF2B5EF4-FFF2-40B4-BE49-F238E27FC236}">
                <a16:creationId xmlns:a16="http://schemas.microsoft.com/office/drawing/2014/main" id="{28BF5D96-ABC9-4DE9-8F8F-ED6EA714F61D}"/>
              </a:ext>
            </a:extLst>
          </p:cNvPr>
          <p:cNvCxnSpPr>
            <a:cxnSpLocks/>
            <a:stCxn id="41" idx="3"/>
          </p:cNvCxnSpPr>
          <p:nvPr/>
        </p:nvCxnSpPr>
        <p:spPr>
          <a:xfrm flipV="1">
            <a:off x="7282778" y="3549445"/>
            <a:ext cx="248731"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F07283C-FE26-411C-9E91-3414F1B29537}"/>
              </a:ext>
            </a:extLst>
          </p:cNvPr>
          <p:cNvCxnSpPr>
            <a:cxnSpLocks/>
            <a:stCxn id="41" idx="3"/>
          </p:cNvCxnSpPr>
          <p:nvPr/>
        </p:nvCxnSpPr>
        <p:spPr>
          <a:xfrm flipV="1">
            <a:off x="7282778" y="3549445"/>
            <a:ext cx="715764"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E367847-1C30-4D1C-8993-C61295F38AE4}"/>
              </a:ext>
            </a:extLst>
          </p:cNvPr>
          <p:cNvCxnSpPr>
            <a:cxnSpLocks/>
            <a:stCxn id="41" idx="3"/>
          </p:cNvCxnSpPr>
          <p:nvPr/>
        </p:nvCxnSpPr>
        <p:spPr>
          <a:xfrm flipV="1">
            <a:off x="7282778" y="3549445"/>
            <a:ext cx="1172964"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8FA256F-930F-44B5-91B6-F52CA90C6A01}"/>
              </a:ext>
            </a:extLst>
          </p:cNvPr>
          <p:cNvCxnSpPr>
            <a:cxnSpLocks/>
            <a:stCxn id="41" idx="3"/>
          </p:cNvCxnSpPr>
          <p:nvPr/>
        </p:nvCxnSpPr>
        <p:spPr>
          <a:xfrm flipV="1">
            <a:off x="7282778" y="3549445"/>
            <a:ext cx="1630164"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775CC63-F902-42CA-86B6-1B202C586738}"/>
              </a:ext>
            </a:extLst>
          </p:cNvPr>
          <p:cNvCxnSpPr>
            <a:cxnSpLocks/>
            <a:stCxn id="41" idx="3"/>
          </p:cNvCxnSpPr>
          <p:nvPr/>
        </p:nvCxnSpPr>
        <p:spPr>
          <a:xfrm flipV="1">
            <a:off x="7282778" y="3549445"/>
            <a:ext cx="2116860"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989E9E0-433C-48C5-A76A-0A99E221D82F}"/>
              </a:ext>
            </a:extLst>
          </p:cNvPr>
          <p:cNvCxnSpPr>
            <a:cxnSpLocks/>
            <a:stCxn id="41" idx="3"/>
          </p:cNvCxnSpPr>
          <p:nvPr/>
        </p:nvCxnSpPr>
        <p:spPr>
          <a:xfrm flipV="1">
            <a:off x="7282778" y="3549445"/>
            <a:ext cx="2603557"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0DD03B-53E0-4531-AB78-2DF18967DF6D}"/>
              </a:ext>
            </a:extLst>
          </p:cNvPr>
          <p:cNvCxnSpPr>
            <a:cxnSpLocks/>
            <a:stCxn id="41" idx="3"/>
          </p:cNvCxnSpPr>
          <p:nvPr/>
        </p:nvCxnSpPr>
        <p:spPr>
          <a:xfrm flipV="1">
            <a:off x="7282778" y="3549445"/>
            <a:ext cx="3080422"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376F743-9753-4BA1-B414-553CE1B524CB}"/>
              </a:ext>
            </a:extLst>
          </p:cNvPr>
          <p:cNvCxnSpPr>
            <a:cxnSpLocks/>
            <a:stCxn id="41" idx="3"/>
          </p:cNvCxnSpPr>
          <p:nvPr/>
        </p:nvCxnSpPr>
        <p:spPr>
          <a:xfrm flipV="1">
            <a:off x="7282778" y="3549445"/>
            <a:ext cx="3547454"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45A9E7C9-C19F-436F-AAB9-7D6AE4447EDF}"/>
              </a:ext>
            </a:extLst>
          </p:cNvPr>
          <p:cNvSpPr/>
          <p:nvPr/>
        </p:nvSpPr>
        <p:spPr>
          <a:xfrm>
            <a:off x="4715635" y="2130161"/>
            <a:ext cx="2092045" cy="68306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 plane</a:t>
            </a:r>
          </a:p>
        </p:txBody>
      </p:sp>
      <p:cxnSp>
        <p:nvCxnSpPr>
          <p:cNvPr id="70" name="Straight Arrow Connector 69">
            <a:extLst>
              <a:ext uri="{FF2B5EF4-FFF2-40B4-BE49-F238E27FC236}">
                <a16:creationId xmlns:a16="http://schemas.microsoft.com/office/drawing/2014/main" id="{B1049391-711A-47CF-90CB-DCD40825A1FE}"/>
              </a:ext>
            </a:extLst>
          </p:cNvPr>
          <p:cNvCxnSpPr>
            <a:cxnSpLocks/>
            <a:stCxn id="69" idx="3"/>
          </p:cNvCxnSpPr>
          <p:nvPr/>
        </p:nvCxnSpPr>
        <p:spPr>
          <a:xfrm>
            <a:off x="6807680" y="2471695"/>
            <a:ext cx="162156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D2CB6635-0A09-41D8-B135-DE861D7D56C2}"/>
              </a:ext>
            </a:extLst>
          </p:cNvPr>
          <p:cNvSpPr/>
          <p:nvPr/>
        </p:nvSpPr>
        <p:spPr>
          <a:xfrm>
            <a:off x="4733533" y="2914662"/>
            <a:ext cx="2092045" cy="808327"/>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Fastening screw</a:t>
            </a:r>
          </a:p>
        </p:txBody>
      </p:sp>
      <p:cxnSp>
        <p:nvCxnSpPr>
          <p:cNvPr id="76" name="Straight Arrow Connector 75">
            <a:extLst>
              <a:ext uri="{FF2B5EF4-FFF2-40B4-BE49-F238E27FC236}">
                <a16:creationId xmlns:a16="http://schemas.microsoft.com/office/drawing/2014/main" id="{8DAE506C-2B4D-4160-9292-E67574C12606}"/>
              </a:ext>
            </a:extLst>
          </p:cNvPr>
          <p:cNvCxnSpPr>
            <a:cxnSpLocks/>
            <a:stCxn id="75" idx="3"/>
          </p:cNvCxnSpPr>
          <p:nvPr/>
        </p:nvCxnSpPr>
        <p:spPr>
          <a:xfrm flipV="1">
            <a:off x="6825578" y="2813229"/>
            <a:ext cx="2230927" cy="5055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8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Things we will need to get started: Links to items</a:t>
            </a:r>
          </a:p>
        </p:txBody>
      </p:sp>
      <p:sp>
        <p:nvSpPr>
          <p:cNvPr id="4" name="TextBox 3">
            <a:extLst>
              <a:ext uri="{FF2B5EF4-FFF2-40B4-BE49-F238E27FC236}">
                <a16:creationId xmlns:a16="http://schemas.microsoft.com/office/drawing/2014/main" id="{814AC17E-73D6-45CB-8BEB-70FB9FE9136F}"/>
              </a:ext>
            </a:extLst>
          </p:cNvPr>
          <p:cNvSpPr txBox="1"/>
          <p:nvPr/>
        </p:nvSpPr>
        <p:spPr>
          <a:xfrm>
            <a:off x="0" y="762000"/>
            <a:ext cx="12192000" cy="6278642"/>
          </a:xfrm>
          <a:prstGeom prst="rect">
            <a:avLst/>
          </a:prstGeom>
          <a:noFill/>
        </p:spPr>
        <p:txBody>
          <a:bodyPr wrap="square" rtlCol="0">
            <a:spAutoFit/>
          </a:bodyPr>
          <a:lstStyle/>
          <a:p>
            <a:r>
              <a:rPr lang="en-US" sz="2400" dirty="0">
                <a:solidFill>
                  <a:schemeClr val="bg1"/>
                </a:solidFill>
              </a:rPr>
              <a:t>2.54mm </a:t>
            </a:r>
            <a:r>
              <a:rPr lang="en-US" sz="2400" dirty="0" err="1">
                <a:solidFill>
                  <a:schemeClr val="bg1"/>
                </a:solidFill>
              </a:rPr>
              <a:t>perfboard</a:t>
            </a:r>
            <a:r>
              <a:rPr lang="en-US" sz="2400" dirty="0">
                <a:solidFill>
                  <a:schemeClr val="bg1"/>
                </a:solidFill>
              </a:rPr>
              <a:t> : </a:t>
            </a:r>
            <a:r>
              <a:rPr lang="en-US" sz="2400" dirty="0">
                <a:solidFill>
                  <a:schemeClr val="bg1"/>
                </a:solidFill>
                <a:hlinkClick r:id="rId2"/>
              </a:rPr>
              <a:t>https://www.digikey.com/en/products/detail/bud-industries/EXN-23402-PCB/5886452</a:t>
            </a:r>
            <a:endParaRPr lang="en-US" sz="2800" dirty="0">
              <a:solidFill>
                <a:schemeClr val="bg1"/>
              </a:solidFill>
            </a:endParaRPr>
          </a:p>
          <a:p>
            <a:r>
              <a:rPr lang="en-US" sz="2400" dirty="0">
                <a:solidFill>
                  <a:schemeClr val="bg1"/>
                </a:solidFill>
              </a:rPr>
              <a:t>1.27mm </a:t>
            </a:r>
            <a:r>
              <a:rPr lang="en-US" sz="2400" dirty="0" err="1">
                <a:solidFill>
                  <a:schemeClr val="bg1"/>
                </a:solidFill>
              </a:rPr>
              <a:t>perfboard</a:t>
            </a:r>
            <a:r>
              <a:rPr lang="en-US" sz="2400" dirty="0">
                <a:solidFill>
                  <a:schemeClr val="bg1"/>
                </a:solidFill>
              </a:rPr>
              <a:t> : </a:t>
            </a:r>
            <a:r>
              <a:rPr lang="en-US" sz="2400" dirty="0">
                <a:solidFill>
                  <a:schemeClr val="bg1"/>
                </a:solidFill>
                <a:hlinkClick r:id="rId3"/>
              </a:rPr>
              <a:t>https://www.amazon.com/6x8CM-Double-Prototype-Perforated-Through/dp/B01LZA2UJZ</a:t>
            </a:r>
            <a:endParaRPr lang="en-US" sz="2400" dirty="0">
              <a:solidFill>
                <a:schemeClr val="bg1"/>
              </a:solidFill>
            </a:endParaRPr>
          </a:p>
          <a:p>
            <a:r>
              <a:rPr lang="en-US" sz="2400" dirty="0">
                <a:solidFill>
                  <a:schemeClr val="bg1"/>
                </a:solidFill>
              </a:rPr>
              <a:t>M1 self tapping screws : </a:t>
            </a:r>
          </a:p>
          <a:p>
            <a:r>
              <a:rPr lang="en-US" sz="2400" dirty="0">
                <a:solidFill>
                  <a:schemeClr val="bg1"/>
                </a:solidFill>
              </a:rPr>
              <a:t>https://www.amazon.com/Suit-JERLITU-Phillips-Multi-Purpose-Assortment-Self-Tapping/dp/B08V56GVR2/ref=sr_1_3?crid=29AXFL3H6JDX8&amp;keywords=m1+phillips+head+micro+screws+self+tapping+wood+screws&amp;qid=1645933611&amp;s=industrial&amp;sprefix=m1+phillips+head+micro+screws+self+tapping+wood+screw%2Caps%2C138&amp;sr=1-3-catcorr</a:t>
            </a:r>
          </a:p>
          <a:p>
            <a:endParaRPr lang="en-US" sz="2400" dirty="0">
              <a:solidFill>
                <a:schemeClr val="bg1"/>
              </a:solidFill>
            </a:endParaRPr>
          </a:p>
          <a:p>
            <a:r>
              <a:rPr lang="en-US" sz="2400" dirty="0">
                <a:solidFill>
                  <a:schemeClr val="bg1"/>
                </a:solidFill>
              </a:rPr>
              <a:t>Silicon carbide Monofilament : </a:t>
            </a:r>
            <a:r>
              <a:rPr lang="en-US" sz="2400" dirty="0">
                <a:solidFill>
                  <a:schemeClr val="bg1"/>
                </a:solidFill>
                <a:hlinkClick r:id="rId4"/>
              </a:rPr>
              <a:t>https://www.specmaterials.com/silicon-carbide-fiber-product-price-list</a:t>
            </a:r>
            <a:endParaRPr lang="en-US" sz="2400" dirty="0">
              <a:solidFill>
                <a:schemeClr val="bg1"/>
              </a:solidFill>
            </a:endParaRPr>
          </a:p>
          <a:p>
            <a:r>
              <a:rPr lang="en-US" sz="2400" dirty="0">
                <a:solidFill>
                  <a:schemeClr val="bg1"/>
                </a:solidFill>
                <a:hlinkClick r:id="rId5"/>
              </a:rPr>
              <a:t>https://www.goodfellow.com/us/en-us/displayitemdetails/p/si67-mt-000120/silicon-carbide-monofilament</a:t>
            </a:r>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09188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Preparing the Backplane</a:t>
            </a:r>
          </a:p>
        </p:txBody>
      </p:sp>
      <p:grpSp>
        <p:nvGrpSpPr>
          <p:cNvPr id="14" name="Group 13">
            <a:extLst>
              <a:ext uri="{FF2B5EF4-FFF2-40B4-BE49-F238E27FC236}">
                <a16:creationId xmlns:a16="http://schemas.microsoft.com/office/drawing/2014/main" id="{A2BD5AB5-03FF-4BF9-8F7D-9273CF87C6A2}"/>
              </a:ext>
            </a:extLst>
          </p:cNvPr>
          <p:cNvGrpSpPr/>
          <p:nvPr/>
        </p:nvGrpSpPr>
        <p:grpSpPr>
          <a:xfrm>
            <a:off x="4143375" y="-14034"/>
            <a:ext cx="8048625" cy="6872034"/>
            <a:chOff x="4143375" y="-14034"/>
            <a:chExt cx="8048625" cy="6872034"/>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375" y="-14034"/>
              <a:ext cx="8048625" cy="6872034"/>
            </a:xfrm>
            <a:prstGeom prst="rect">
              <a:avLst/>
            </a:prstGeom>
          </p:spPr>
        </p:pic>
        <p:sp>
          <p:nvSpPr>
            <p:cNvPr id="5" name="Rectangle: Rounded Corners 4">
              <a:extLst>
                <a:ext uri="{FF2B5EF4-FFF2-40B4-BE49-F238E27FC236}">
                  <a16:creationId xmlns:a16="http://schemas.microsoft.com/office/drawing/2014/main" id="{770F9E54-5AD9-4BB1-834B-FDD9CF71DC70}"/>
                </a:ext>
              </a:extLst>
            </p:cNvPr>
            <p:cNvSpPr/>
            <p:nvPr/>
          </p:nvSpPr>
          <p:spPr>
            <a:xfrm>
              <a:off x="4143375" y="0"/>
              <a:ext cx="2667001" cy="1104245"/>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Lenox Hack Saw with medium metal blade</a:t>
              </a:r>
            </a:p>
          </p:txBody>
        </p:sp>
        <p:sp>
          <p:nvSpPr>
            <p:cNvPr id="7" name="Rectangle: Rounded Corners 6">
              <a:extLst>
                <a:ext uri="{FF2B5EF4-FFF2-40B4-BE49-F238E27FC236}">
                  <a16:creationId xmlns:a16="http://schemas.microsoft.com/office/drawing/2014/main" id="{A1FA3227-D8EF-45A6-9D0E-B7297E16B297}"/>
                </a:ext>
              </a:extLst>
            </p:cNvPr>
            <p:cNvSpPr/>
            <p:nvPr/>
          </p:nvSpPr>
          <p:spPr>
            <a:xfrm>
              <a:off x="4143375" y="4095750"/>
              <a:ext cx="1800225" cy="1104245"/>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2.54mm pitch FR4 </a:t>
              </a:r>
              <a:r>
                <a:rPr lang="en-US" sz="2800" dirty="0" err="1"/>
                <a:t>perfboard</a:t>
              </a:r>
              <a:endParaRPr lang="en-US" sz="2800" dirty="0"/>
            </a:p>
          </p:txBody>
        </p:sp>
        <p:cxnSp>
          <p:nvCxnSpPr>
            <p:cNvPr id="10" name="Straight Arrow Connector 9">
              <a:extLst>
                <a:ext uri="{FF2B5EF4-FFF2-40B4-BE49-F238E27FC236}">
                  <a16:creationId xmlns:a16="http://schemas.microsoft.com/office/drawing/2014/main" id="{5E64404C-6E70-42D6-B3E6-31BDAC37929E}"/>
                </a:ext>
              </a:extLst>
            </p:cNvPr>
            <p:cNvCxnSpPr>
              <a:stCxn id="5" idx="3"/>
            </p:cNvCxnSpPr>
            <p:nvPr/>
          </p:nvCxnSpPr>
          <p:spPr>
            <a:xfrm>
              <a:off x="6810376" y="552123"/>
              <a:ext cx="1457324" cy="838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29C174-2FB1-4005-9822-CB928342A558}"/>
                </a:ext>
              </a:extLst>
            </p:cNvPr>
            <p:cNvCxnSpPr>
              <a:cxnSpLocks/>
              <a:stCxn id="7" idx="3"/>
            </p:cNvCxnSpPr>
            <p:nvPr/>
          </p:nvCxnSpPr>
          <p:spPr>
            <a:xfrm flipV="1">
              <a:off x="5943600" y="4476750"/>
              <a:ext cx="1152525" cy="1711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D14E9B7B-C1B2-41B3-B0C2-A85D939CB94B}"/>
              </a:ext>
            </a:extLst>
          </p:cNvPr>
          <p:cNvSpPr txBox="1"/>
          <p:nvPr/>
        </p:nvSpPr>
        <p:spPr>
          <a:xfrm>
            <a:off x="0" y="552122"/>
            <a:ext cx="3667433" cy="3970318"/>
          </a:xfrm>
          <a:prstGeom prst="rect">
            <a:avLst/>
          </a:prstGeom>
          <a:noFill/>
        </p:spPr>
        <p:txBody>
          <a:bodyPr wrap="square" rtlCol="0">
            <a:spAutoFit/>
          </a:bodyPr>
          <a:lstStyle/>
          <a:p>
            <a:r>
              <a:rPr lang="en-US" sz="2800" dirty="0">
                <a:solidFill>
                  <a:schemeClr val="bg1"/>
                </a:solidFill>
              </a:rPr>
              <a:t>1.Mill/saw out a rectangular piece of the 2.54mm </a:t>
            </a:r>
            <a:r>
              <a:rPr lang="en-US" sz="2800" dirty="0" err="1">
                <a:solidFill>
                  <a:schemeClr val="bg1"/>
                </a:solidFill>
              </a:rPr>
              <a:t>perfboard</a:t>
            </a:r>
            <a:r>
              <a:rPr lang="en-US" sz="2800" dirty="0">
                <a:solidFill>
                  <a:schemeClr val="bg1"/>
                </a:solidFill>
              </a:rPr>
              <a:t>, 11 holes long, by 5 holes wide. Approximately, 29 mm long, by 15 mm wide.  Try to keep your cuts as straight as possible.</a:t>
            </a:r>
          </a:p>
        </p:txBody>
      </p:sp>
    </p:spTree>
    <p:extLst>
      <p:ext uri="{BB962C8B-B14F-4D97-AF65-F5344CB8AC3E}">
        <p14:creationId xmlns:p14="http://schemas.microsoft.com/office/powerpoint/2010/main" val="81249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Preparing the Backplane</a:t>
            </a:r>
          </a:p>
        </p:txBody>
      </p:sp>
      <p:grpSp>
        <p:nvGrpSpPr>
          <p:cNvPr id="14" name="Group 13">
            <a:extLst>
              <a:ext uri="{FF2B5EF4-FFF2-40B4-BE49-F238E27FC236}">
                <a16:creationId xmlns:a16="http://schemas.microsoft.com/office/drawing/2014/main" id="{A2BD5AB5-03FF-4BF9-8F7D-9273CF87C6A2}"/>
              </a:ext>
            </a:extLst>
          </p:cNvPr>
          <p:cNvGrpSpPr/>
          <p:nvPr/>
        </p:nvGrpSpPr>
        <p:grpSpPr>
          <a:xfrm>
            <a:off x="3667433" y="0"/>
            <a:ext cx="8524568" cy="6857999"/>
            <a:chOff x="4143375" y="1489657"/>
            <a:chExt cx="8048625" cy="3864652"/>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43375" y="1489657"/>
              <a:ext cx="8048625" cy="3864652"/>
            </a:xfrm>
            <a:prstGeom prst="rect">
              <a:avLst/>
            </a:prstGeom>
          </p:spPr>
        </p:pic>
        <p:sp>
          <p:nvSpPr>
            <p:cNvPr id="5" name="Rectangle: Rounded Corners 4">
              <a:extLst>
                <a:ext uri="{FF2B5EF4-FFF2-40B4-BE49-F238E27FC236}">
                  <a16:creationId xmlns:a16="http://schemas.microsoft.com/office/drawing/2014/main" id="{770F9E54-5AD9-4BB1-834B-FDD9CF71DC70}"/>
                </a:ext>
              </a:extLst>
            </p:cNvPr>
            <p:cNvSpPr/>
            <p:nvPr/>
          </p:nvSpPr>
          <p:spPr>
            <a:xfrm>
              <a:off x="4162425" y="1733714"/>
              <a:ext cx="2667001" cy="1104245"/>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29mmX15mm cut piece</a:t>
              </a:r>
            </a:p>
          </p:txBody>
        </p:sp>
        <p:sp>
          <p:nvSpPr>
            <p:cNvPr id="7" name="Rectangle: Rounded Corners 6">
              <a:extLst>
                <a:ext uri="{FF2B5EF4-FFF2-40B4-BE49-F238E27FC236}">
                  <a16:creationId xmlns:a16="http://schemas.microsoft.com/office/drawing/2014/main" id="{A1FA3227-D8EF-45A6-9D0E-B7297E16B297}"/>
                </a:ext>
              </a:extLst>
            </p:cNvPr>
            <p:cNvSpPr/>
            <p:nvPr/>
          </p:nvSpPr>
          <p:spPr>
            <a:xfrm>
              <a:off x="4143375" y="4095750"/>
              <a:ext cx="1800225" cy="1104245"/>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2.54mm pitch FR4 </a:t>
              </a:r>
              <a:r>
                <a:rPr lang="en-US" sz="2800" dirty="0" err="1"/>
                <a:t>perfboard</a:t>
              </a:r>
              <a:endParaRPr lang="en-US" sz="2800" dirty="0"/>
            </a:p>
          </p:txBody>
        </p:sp>
        <p:cxnSp>
          <p:nvCxnSpPr>
            <p:cNvPr id="10" name="Straight Arrow Connector 9">
              <a:extLst>
                <a:ext uri="{FF2B5EF4-FFF2-40B4-BE49-F238E27FC236}">
                  <a16:creationId xmlns:a16="http://schemas.microsoft.com/office/drawing/2014/main" id="{5E64404C-6E70-42D6-B3E6-31BDAC37929E}"/>
                </a:ext>
              </a:extLst>
            </p:cNvPr>
            <p:cNvCxnSpPr>
              <a:cxnSpLocks/>
              <a:stCxn id="5" idx="3"/>
            </p:cNvCxnSpPr>
            <p:nvPr/>
          </p:nvCxnSpPr>
          <p:spPr>
            <a:xfrm>
              <a:off x="6829426" y="2285837"/>
              <a:ext cx="2993000" cy="10378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29C174-2FB1-4005-9822-CB928342A558}"/>
                </a:ext>
              </a:extLst>
            </p:cNvPr>
            <p:cNvCxnSpPr>
              <a:cxnSpLocks/>
              <a:stCxn id="7" idx="3"/>
            </p:cNvCxnSpPr>
            <p:nvPr/>
          </p:nvCxnSpPr>
          <p:spPr>
            <a:xfrm>
              <a:off x="5943600" y="4647873"/>
              <a:ext cx="60468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CCF139C2-6362-4507-92D8-DDECB88192BD}"/>
              </a:ext>
            </a:extLst>
          </p:cNvPr>
          <p:cNvSpPr txBox="1"/>
          <p:nvPr/>
        </p:nvSpPr>
        <p:spPr>
          <a:xfrm>
            <a:off x="0" y="552122"/>
            <a:ext cx="3667433" cy="3970318"/>
          </a:xfrm>
          <a:prstGeom prst="rect">
            <a:avLst/>
          </a:prstGeom>
          <a:noFill/>
        </p:spPr>
        <p:txBody>
          <a:bodyPr wrap="square" rtlCol="0">
            <a:spAutoFit/>
          </a:bodyPr>
          <a:lstStyle/>
          <a:p>
            <a:r>
              <a:rPr lang="en-US" sz="2800" dirty="0">
                <a:solidFill>
                  <a:schemeClr val="bg1"/>
                </a:solidFill>
              </a:rPr>
              <a:t>1.Mill/saw out a rectangular piece of the 2.54mm </a:t>
            </a:r>
            <a:r>
              <a:rPr lang="en-US" sz="2800" dirty="0" err="1">
                <a:solidFill>
                  <a:schemeClr val="bg1"/>
                </a:solidFill>
              </a:rPr>
              <a:t>perfboard</a:t>
            </a:r>
            <a:r>
              <a:rPr lang="en-US" sz="2800" dirty="0">
                <a:solidFill>
                  <a:schemeClr val="bg1"/>
                </a:solidFill>
              </a:rPr>
              <a:t>, 11 holes long, by 5 holes wide. Approximately, 29 mm long, by 15 mm wide.  Try to keep your cuts as straight as possible.</a:t>
            </a:r>
          </a:p>
        </p:txBody>
      </p:sp>
    </p:spTree>
    <p:extLst>
      <p:ext uri="{BB962C8B-B14F-4D97-AF65-F5344CB8AC3E}">
        <p14:creationId xmlns:p14="http://schemas.microsoft.com/office/powerpoint/2010/main" val="314422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Preparing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3552825" cy="3970318"/>
          </a:xfrm>
          <a:prstGeom prst="rect">
            <a:avLst/>
          </a:prstGeom>
          <a:noFill/>
        </p:spPr>
        <p:txBody>
          <a:bodyPr wrap="square" rtlCol="0">
            <a:spAutoFit/>
          </a:bodyPr>
          <a:lstStyle/>
          <a:p>
            <a:r>
              <a:rPr lang="en-US" sz="2800" dirty="0">
                <a:solidFill>
                  <a:schemeClr val="bg1"/>
                </a:solidFill>
              </a:rPr>
              <a:t>1.Mill/saw out a rectangular piece of the 2.54mm </a:t>
            </a:r>
            <a:r>
              <a:rPr lang="en-US" sz="2800" dirty="0" err="1">
                <a:solidFill>
                  <a:schemeClr val="bg1"/>
                </a:solidFill>
              </a:rPr>
              <a:t>perfboard</a:t>
            </a:r>
            <a:r>
              <a:rPr lang="en-US" sz="2800" dirty="0">
                <a:solidFill>
                  <a:schemeClr val="bg1"/>
                </a:solidFill>
              </a:rPr>
              <a:t>, 11 holes long, by 5 holes wide. Approximately, 29 mm long, by 15 mm wide.  Try to keep your cuts as straight as possible.</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3676649" y="0"/>
            <a:ext cx="8515351" cy="6858000"/>
            <a:chOff x="3676649" y="0"/>
            <a:chExt cx="8515351" cy="6858000"/>
          </a:xfrm>
        </p:grpSpPr>
        <p:grpSp>
          <p:nvGrpSpPr>
            <p:cNvPr id="14" name="Group 13">
              <a:extLst>
                <a:ext uri="{FF2B5EF4-FFF2-40B4-BE49-F238E27FC236}">
                  <a16:creationId xmlns:a16="http://schemas.microsoft.com/office/drawing/2014/main" id="{A2BD5AB5-03FF-4BF9-8F7D-9273CF87C6A2}"/>
                </a:ext>
              </a:extLst>
            </p:cNvPr>
            <p:cNvGrpSpPr/>
            <p:nvPr/>
          </p:nvGrpSpPr>
          <p:grpSpPr>
            <a:xfrm>
              <a:off x="3676649" y="0"/>
              <a:ext cx="8515351" cy="6858000"/>
              <a:chOff x="6355412" y="2393509"/>
              <a:chExt cx="5836588" cy="2056948"/>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27484"/>
              <a:stretch/>
            </p:blipFill>
            <p:spPr>
              <a:xfrm>
                <a:off x="6355412" y="2393509"/>
                <a:ext cx="5836588" cy="2056948"/>
              </a:xfrm>
              <a:prstGeom prst="rect">
                <a:avLst/>
              </a:prstGeom>
            </p:spPr>
          </p:pic>
          <p:sp>
            <p:nvSpPr>
              <p:cNvPr id="5" name="Rectangle: Rounded Corners 4">
                <a:extLst>
                  <a:ext uri="{FF2B5EF4-FFF2-40B4-BE49-F238E27FC236}">
                    <a16:creationId xmlns:a16="http://schemas.microsoft.com/office/drawing/2014/main" id="{770F9E54-5AD9-4BB1-834B-FDD9CF71DC70}"/>
                  </a:ext>
                </a:extLst>
              </p:cNvPr>
              <p:cNvSpPr/>
              <p:nvPr/>
            </p:nvSpPr>
            <p:spPr>
              <a:xfrm>
                <a:off x="6355412" y="2756698"/>
                <a:ext cx="2245846" cy="665285"/>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29mmX15mm “Backplane”</a:t>
                </a:r>
              </a:p>
            </p:txBody>
          </p:sp>
          <p:cxnSp>
            <p:nvCxnSpPr>
              <p:cNvPr id="10" name="Straight Arrow Connector 9">
                <a:extLst>
                  <a:ext uri="{FF2B5EF4-FFF2-40B4-BE49-F238E27FC236}">
                    <a16:creationId xmlns:a16="http://schemas.microsoft.com/office/drawing/2014/main" id="{5E64404C-6E70-42D6-B3E6-31BDAC37929E}"/>
                  </a:ext>
                </a:extLst>
              </p:cNvPr>
              <p:cNvCxnSpPr>
                <a:cxnSpLocks/>
                <a:stCxn id="5" idx="3"/>
              </p:cNvCxnSpPr>
              <p:nvPr/>
            </p:nvCxnSpPr>
            <p:spPr>
              <a:xfrm>
                <a:off x="8601258" y="3089340"/>
                <a:ext cx="107722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Rounded Corners 19">
              <a:extLst>
                <a:ext uri="{FF2B5EF4-FFF2-40B4-BE49-F238E27FC236}">
                  <a16:creationId xmlns:a16="http://schemas.microsoft.com/office/drawing/2014/main" id="{A9105CFB-3E94-43D9-B297-008581C7B94B}"/>
                </a:ext>
              </a:extLst>
            </p:cNvPr>
            <p:cNvSpPr/>
            <p:nvPr/>
          </p:nvSpPr>
          <p:spPr>
            <a:xfrm>
              <a:off x="3676649" y="4116676"/>
              <a:ext cx="3276600" cy="2218104"/>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Electrical contacts/</a:t>
              </a:r>
              <a:r>
                <a:rPr lang="en-US" sz="3200" dirty="0" err="1"/>
                <a:t>inkfeed</a:t>
              </a:r>
              <a:r>
                <a:rPr lang="en-US" sz="3200" dirty="0"/>
                <a:t> holes we will use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953249" y="3651383"/>
              <a:ext cx="666751" cy="15743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D0E2CE6-89B3-4A05-BF0B-FFE331737F3C}"/>
                </a:ext>
              </a:extLst>
            </p:cNvPr>
            <p:cNvSpPr/>
            <p:nvPr/>
          </p:nvSpPr>
          <p:spPr>
            <a:xfrm rot="255798">
              <a:off x="7247802" y="2832842"/>
              <a:ext cx="4362451" cy="9734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869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Preparing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3552825" cy="4401205"/>
          </a:xfrm>
          <a:prstGeom prst="rect">
            <a:avLst/>
          </a:prstGeom>
          <a:noFill/>
        </p:spPr>
        <p:txBody>
          <a:bodyPr wrap="square" rtlCol="0">
            <a:spAutoFit/>
          </a:bodyPr>
          <a:lstStyle/>
          <a:p>
            <a:r>
              <a:rPr lang="en-US" sz="2800" dirty="0">
                <a:solidFill>
                  <a:schemeClr val="bg1"/>
                </a:solidFill>
              </a:rPr>
              <a:t>2. Lap the rough cut edges of the back plane to make sure it will fit nicely on the nozzle plate. Be sure to dunk the backplane 99% IPA or a similar cleaning agent to remove dust and oil after lapping. </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3676649" y="0"/>
            <a:ext cx="8515351" cy="6858000"/>
            <a:chOff x="3676649" y="0"/>
            <a:chExt cx="8515351" cy="6858000"/>
          </a:xfrm>
        </p:grpSpPr>
        <p:grpSp>
          <p:nvGrpSpPr>
            <p:cNvPr id="14" name="Group 13">
              <a:extLst>
                <a:ext uri="{FF2B5EF4-FFF2-40B4-BE49-F238E27FC236}">
                  <a16:creationId xmlns:a16="http://schemas.microsoft.com/office/drawing/2014/main" id="{A2BD5AB5-03FF-4BF9-8F7D-9273CF87C6A2}"/>
                </a:ext>
              </a:extLst>
            </p:cNvPr>
            <p:cNvGrpSpPr/>
            <p:nvPr/>
          </p:nvGrpSpPr>
          <p:grpSpPr>
            <a:xfrm>
              <a:off x="3676649" y="0"/>
              <a:ext cx="8515351" cy="6858000"/>
              <a:chOff x="6355412" y="2393509"/>
              <a:chExt cx="5836588" cy="2056948"/>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l="13728" r="13728"/>
              <a:stretch/>
            </p:blipFill>
            <p:spPr>
              <a:xfrm>
                <a:off x="6355412" y="2393509"/>
                <a:ext cx="5836588" cy="2056948"/>
              </a:xfrm>
              <a:prstGeom prst="rect">
                <a:avLst/>
              </a:prstGeom>
            </p:spPr>
          </p:pic>
          <p:sp>
            <p:nvSpPr>
              <p:cNvPr id="5" name="Rectangle: Rounded Corners 4">
                <a:extLst>
                  <a:ext uri="{FF2B5EF4-FFF2-40B4-BE49-F238E27FC236}">
                    <a16:creationId xmlns:a16="http://schemas.microsoft.com/office/drawing/2014/main" id="{770F9E54-5AD9-4BB1-834B-FDD9CF71DC70}"/>
                  </a:ext>
                </a:extLst>
              </p:cNvPr>
              <p:cNvSpPr/>
              <p:nvPr/>
            </p:nvSpPr>
            <p:spPr>
              <a:xfrm>
                <a:off x="6355412" y="2756698"/>
                <a:ext cx="2245846" cy="336745"/>
              </a:xfrm>
              <a:prstGeom prst="round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Al2O3 sheet for lapping</a:t>
                </a:r>
              </a:p>
            </p:txBody>
          </p:sp>
          <p:cxnSp>
            <p:nvCxnSpPr>
              <p:cNvPr id="10" name="Straight Arrow Connector 9">
                <a:extLst>
                  <a:ext uri="{FF2B5EF4-FFF2-40B4-BE49-F238E27FC236}">
                    <a16:creationId xmlns:a16="http://schemas.microsoft.com/office/drawing/2014/main" id="{5E64404C-6E70-42D6-B3E6-31BDAC37929E}"/>
                  </a:ext>
                </a:extLst>
              </p:cNvPr>
              <p:cNvCxnSpPr>
                <a:cxnSpLocks/>
                <a:stCxn id="5" idx="3"/>
              </p:cNvCxnSpPr>
              <p:nvPr/>
            </p:nvCxnSpPr>
            <p:spPr>
              <a:xfrm>
                <a:off x="8601258" y="2925070"/>
                <a:ext cx="744263" cy="740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Rounded Corners 19">
              <a:extLst>
                <a:ext uri="{FF2B5EF4-FFF2-40B4-BE49-F238E27FC236}">
                  <a16:creationId xmlns:a16="http://schemas.microsoft.com/office/drawing/2014/main" id="{A9105CFB-3E94-43D9-B297-008581C7B94B}"/>
                </a:ext>
              </a:extLst>
            </p:cNvPr>
            <p:cNvSpPr/>
            <p:nvPr/>
          </p:nvSpPr>
          <p:spPr>
            <a:xfrm>
              <a:off x="3676649" y="4116676"/>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Backplane having it’s edges lapped smooth.</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953249" y="3802160"/>
              <a:ext cx="3905251" cy="10797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965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Preparing the nozzle plate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3552825" cy="5262979"/>
          </a:xfrm>
          <a:prstGeom prst="rect">
            <a:avLst/>
          </a:prstGeom>
          <a:noFill/>
        </p:spPr>
        <p:txBody>
          <a:bodyPr wrap="square" rtlCol="0">
            <a:spAutoFit/>
          </a:bodyPr>
          <a:lstStyle/>
          <a:p>
            <a:r>
              <a:rPr lang="en-US" sz="2800" dirty="0">
                <a:solidFill>
                  <a:schemeClr val="bg1"/>
                </a:solidFill>
              </a:rPr>
              <a:t>3. Place the freshly cut, lapped and cleaned backplane onto the 1.27mm pitch </a:t>
            </a:r>
            <a:r>
              <a:rPr lang="en-US" sz="2800" dirty="0" err="1">
                <a:solidFill>
                  <a:schemeClr val="bg1"/>
                </a:solidFill>
              </a:rPr>
              <a:t>perfboard</a:t>
            </a:r>
            <a:r>
              <a:rPr lang="en-US" sz="2800" dirty="0">
                <a:solidFill>
                  <a:schemeClr val="bg1"/>
                </a:solidFill>
              </a:rPr>
              <a:t>, aligning the holes of each board.</a:t>
            </a:r>
          </a:p>
          <a:p>
            <a:r>
              <a:rPr lang="en-US" sz="2800" dirty="0">
                <a:solidFill>
                  <a:schemeClr val="bg1"/>
                </a:solidFill>
              </a:rPr>
              <a:t>Mark the position with a fine point sharpie, and mark the location of the heater row on the nozzle plate as well. </a:t>
            </a:r>
          </a:p>
        </p:txBody>
      </p:sp>
      <p:grpSp>
        <p:nvGrpSpPr>
          <p:cNvPr id="30" name="Group 29">
            <a:extLst>
              <a:ext uri="{FF2B5EF4-FFF2-40B4-BE49-F238E27FC236}">
                <a16:creationId xmlns:a16="http://schemas.microsoft.com/office/drawing/2014/main" id="{0415F30A-5F02-435A-9E54-2155159B5FCF}"/>
              </a:ext>
            </a:extLst>
          </p:cNvPr>
          <p:cNvGrpSpPr/>
          <p:nvPr/>
        </p:nvGrpSpPr>
        <p:grpSpPr>
          <a:xfrm>
            <a:off x="3876675" y="0"/>
            <a:ext cx="8315324" cy="6858000"/>
            <a:chOff x="3876675" y="0"/>
            <a:chExt cx="8315324" cy="6858000"/>
          </a:xfrm>
        </p:grpSpPr>
        <p:grpSp>
          <p:nvGrpSpPr>
            <p:cNvPr id="13" name="Group 12">
              <a:extLst>
                <a:ext uri="{FF2B5EF4-FFF2-40B4-BE49-F238E27FC236}">
                  <a16:creationId xmlns:a16="http://schemas.microsoft.com/office/drawing/2014/main" id="{29472FFC-B001-4252-A6B8-73E34E931766}"/>
                </a:ext>
              </a:extLst>
            </p:cNvPr>
            <p:cNvGrpSpPr/>
            <p:nvPr/>
          </p:nvGrpSpPr>
          <p:grpSpPr>
            <a:xfrm>
              <a:off x="3876675" y="0"/>
              <a:ext cx="8315324" cy="6858000"/>
              <a:chOff x="3676647" y="0"/>
              <a:chExt cx="8515352"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3676647" y="0"/>
                <a:ext cx="8515352" cy="6858000"/>
                <a:chOff x="3020665" y="69575"/>
                <a:chExt cx="8515352" cy="6858000"/>
              </a:xfrm>
            </p:grpSpPr>
            <p:grpSp>
              <p:nvGrpSpPr>
                <p:cNvPr id="14" name="Group 13">
                  <a:extLst>
                    <a:ext uri="{FF2B5EF4-FFF2-40B4-BE49-F238E27FC236}">
                      <a16:creationId xmlns:a16="http://schemas.microsoft.com/office/drawing/2014/main" id="{A2BD5AB5-03FF-4BF9-8F7D-9273CF87C6A2}"/>
                    </a:ext>
                  </a:extLst>
                </p:cNvPr>
                <p:cNvGrpSpPr/>
                <p:nvPr/>
              </p:nvGrpSpPr>
              <p:grpSpPr>
                <a:xfrm>
                  <a:off x="3020665" y="69575"/>
                  <a:ext cx="8515352" cy="6858000"/>
                  <a:chOff x="5905788" y="2414377"/>
                  <a:chExt cx="5836589" cy="2056948"/>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24388" t="1015" r="302" b="-1015"/>
                  <a:stretch/>
                </p:blipFill>
                <p:spPr>
                  <a:xfrm>
                    <a:off x="5905789" y="2414377"/>
                    <a:ext cx="5836588" cy="2056948"/>
                  </a:xfrm>
                  <a:prstGeom prst="rect">
                    <a:avLst/>
                  </a:prstGeom>
                </p:spPr>
              </p:pic>
              <p:sp>
                <p:nvSpPr>
                  <p:cNvPr id="5" name="Rectangle: Rounded Corners 4">
                    <a:extLst>
                      <a:ext uri="{FF2B5EF4-FFF2-40B4-BE49-F238E27FC236}">
                        <a16:creationId xmlns:a16="http://schemas.microsoft.com/office/drawing/2014/main" id="{770F9E54-5AD9-4BB1-834B-FDD9CF71DC70}"/>
                      </a:ext>
                    </a:extLst>
                  </p:cNvPr>
                  <p:cNvSpPr/>
                  <p:nvPr/>
                </p:nvSpPr>
                <p:spPr>
                  <a:xfrm>
                    <a:off x="5905788" y="3109945"/>
                    <a:ext cx="2245846" cy="315999"/>
                  </a:xfrm>
                  <a:prstGeom prst="round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Fine point sharpie</a:t>
                    </a:r>
                  </a:p>
                </p:txBody>
              </p:sp>
              <p:cxnSp>
                <p:nvCxnSpPr>
                  <p:cNvPr id="10" name="Straight Arrow Connector 9">
                    <a:extLst>
                      <a:ext uri="{FF2B5EF4-FFF2-40B4-BE49-F238E27FC236}">
                        <a16:creationId xmlns:a16="http://schemas.microsoft.com/office/drawing/2014/main" id="{5E64404C-6E70-42D6-B3E6-31BDAC37929E}"/>
                      </a:ext>
                    </a:extLst>
                  </p:cNvPr>
                  <p:cNvCxnSpPr>
                    <a:cxnSpLocks/>
                    <a:stCxn id="5" idx="3"/>
                  </p:cNvCxnSpPr>
                  <p:nvPr/>
                </p:nvCxnSpPr>
                <p:spPr>
                  <a:xfrm flipV="1">
                    <a:off x="8151634" y="3266877"/>
                    <a:ext cx="1505841" cy="10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320871" y="6057771"/>
                  <a:ext cx="10142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7D69DC4E-1FC0-442C-A5E4-21E19D84E1DC}"/>
                  </a:ext>
                </a:extLst>
              </p:cNvPr>
              <p:cNvSpPr/>
              <p:nvPr/>
            </p:nvSpPr>
            <p:spPr>
              <a:xfrm>
                <a:off x="3676647" y="3518374"/>
                <a:ext cx="2419353" cy="1053561"/>
              </a:xfrm>
              <a:prstGeom prst="round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Backplane</a:t>
                </a:r>
              </a:p>
            </p:txBody>
          </p:sp>
          <p:cxnSp>
            <p:nvCxnSpPr>
              <p:cNvPr id="16" name="Straight Arrow Connector 15">
                <a:extLst>
                  <a:ext uri="{FF2B5EF4-FFF2-40B4-BE49-F238E27FC236}">
                    <a16:creationId xmlns:a16="http://schemas.microsoft.com/office/drawing/2014/main" id="{CB8E7E91-E761-4A52-BB21-8CD627C00B16}"/>
                  </a:ext>
                </a:extLst>
              </p:cNvPr>
              <p:cNvCxnSpPr>
                <a:cxnSpLocks/>
                <a:stCxn id="15" idx="3"/>
              </p:cNvCxnSpPr>
              <p:nvPr/>
            </p:nvCxnSpPr>
            <p:spPr>
              <a:xfrm flipV="1">
                <a:off x="6096000" y="4012149"/>
                <a:ext cx="4856922" cy="3300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C873EB40-588F-41AE-9EFD-E102EE19C88C}"/>
                </a:ext>
              </a:extLst>
            </p:cNvPr>
            <p:cNvSpPr/>
            <p:nvPr/>
          </p:nvSpPr>
          <p:spPr>
            <a:xfrm>
              <a:off x="3899725" y="4645073"/>
              <a:ext cx="3077127" cy="470508"/>
            </a:xfrm>
            <a:prstGeom prst="round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Heater Row</a:t>
              </a:r>
            </a:p>
          </p:txBody>
        </p:sp>
        <p:cxnSp>
          <p:nvCxnSpPr>
            <p:cNvPr id="23" name="Straight Arrow Connector 22">
              <a:extLst>
                <a:ext uri="{FF2B5EF4-FFF2-40B4-BE49-F238E27FC236}">
                  <a16:creationId xmlns:a16="http://schemas.microsoft.com/office/drawing/2014/main" id="{E84C2E3F-FFD9-45DF-833F-FB43814ADF3C}"/>
                </a:ext>
              </a:extLst>
            </p:cNvPr>
            <p:cNvCxnSpPr>
              <a:cxnSpLocks/>
            </p:cNvCxnSpPr>
            <p:nvPr/>
          </p:nvCxnSpPr>
          <p:spPr>
            <a:xfrm flipV="1">
              <a:off x="6976853" y="4171950"/>
              <a:ext cx="4691272" cy="7090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66ABFB65-A638-42E8-BAF4-886DBB250FFA}"/>
              </a:ext>
            </a:extLst>
          </p:cNvPr>
          <p:cNvCxnSpPr>
            <a:cxnSpLocks/>
          </p:cNvCxnSpPr>
          <p:nvPr/>
        </p:nvCxnSpPr>
        <p:spPr>
          <a:xfrm>
            <a:off x="10952922" y="3009900"/>
            <a:ext cx="1000953" cy="156203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16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3108543"/>
          </a:xfrm>
          <a:prstGeom prst="rect">
            <a:avLst/>
          </a:prstGeom>
          <a:noFill/>
        </p:spPr>
        <p:txBody>
          <a:bodyPr wrap="square" rtlCol="0">
            <a:spAutoFit/>
          </a:bodyPr>
          <a:lstStyle/>
          <a:p>
            <a:r>
              <a:rPr lang="en-US" sz="2800" dirty="0">
                <a:solidFill>
                  <a:schemeClr val="bg1"/>
                </a:solidFill>
              </a:rPr>
              <a:t>4. Find your silicon carbide monofilament heating element of choice. Mine is a specialty materials, SCS-6 standard 0.135mm carbon core 3C, beta, silicon carbide CVD derived monofilament.</a:t>
            </a:r>
          </a:p>
        </p:txBody>
      </p:sp>
      <p:grpSp>
        <p:nvGrpSpPr>
          <p:cNvPr id="13" name="Group 12">
            <a:extLst>
              <a:ext uri="{FF2B5EF4-FFF2-40B4-BE49-F238E27FC236}">
                <a16:creationId xmlns:a16="http://schemas.microsoft.com/office/drawing/2014/main" id="{29472FFC-B001-4252-A6B8-73E34E931766}"/>
              </a:ext>
            </a:extLst>
          </p:cNvPr>
          <p:cNvGrpSpPr/>
          <p:nvPr/>
        </p:nvGrpSpPr>
        <p:grpSpPr>
          <a:xfrm>
            <a:off x="4486277" y="0"/>
            <a:ext cx="7705723" cy="6858000"/>
            <a:chOff x="3676649" y="0"/>
            <a:chExt cx="8515351"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3676649" y="0"/>
              <a:ext cx="8515351"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l="8181" r="8181"/>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320871" y="6057771"/>
                <a:ext cx="10142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7D69DC4E-1FC0-442C-A5E4-21E19D84E1DC}"/>
                </a:ext>
              </a:extLst>
            </p:cNvPr>
            <p:cNvSpPr/>
            <p:nvPr/>
          </p:nvSpPr>
          <p:spPr>
            <a:xfrm>
              <a:off x="3676649" y="4134626"/>
              <a:ext cx="2419353" cy="1053561"/>
            </a:xfrm>
            <a:prstGeom prst="round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Backplane</a:t>
              </a:r>
            </a:p>
          </p:txBody>
        </p:sp>
        <p:cxnSp>
          <p:nvCxnSpPr>
            <p:cNvPr id="16" name="Straight Arrow Connector 15">
              <a:extLst>
                <a:ext uri="{FF2B5EF4-FFF2-40B4-BE49-F238E27FC236}">
                  <a16:creationId xmlns:a16="http://schemas.microsoft.com/office/drawing/2014/main" id="{CB8E7E91-E761-4A52-BB21-8CD627C00B16}"/>
                </a:ext>
              </a:extLst>
            </p:cNvPr>
            <p:cNvCxnSpPr>
              <a:cxnSpLocks/>
              <a:stCxn id="15" idx="3"/>
            </p:cNvCxnSpPr>
            <p:nvPr/>
          </p:nvCxnSpPr>
          <p:spPr>
            <a:xfrm>
              <a:off x="6096002" y="4661407"/>
              <a:ext cx="4864482" cy="88214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9572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1986</Words>
  <Application>Microsoft Office PowerPoint</Application>
  <PresentationFormat>Widescreen</PresentationFormat>
  <Paragraphs>158</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Open Pyrojet – Graphical Assembly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Pyrojet – Graphical Assembly Manual</dc:title>
  <dc:creator>Michael Lynn</dc:creator>
  <cp:lastModifiedBy>Michael Lynn</cp:lastModifiedBy>
  <cp:revision>51</cp:revision>
  <dcterms:created xsi:type="dcterms:W3CDTF">2022-02-27T02:17:03Z</dcterms:created>
  <dcterms:modified xsi:type="dcterms:W3CDTF">2022-02-27T17:02:34Z</dcterms:modified>
</cp:coreProperties>
</file>